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Questrial"/>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font" Target="fonts/Questrial-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409" name="Shape 4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21" name="Shape 4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Introduce ourselves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Don’t present - show late</a:t>
            </a:r>
          </a:p>
        </p:txBody>
      </p:sp>
      <p:sp>
        <p:nvSpPr>
          <p:cNvPr id="300" name="Shape 3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313" name="Shape 3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 name="Shape 20"/>
        <p:cNvGrpSpPr/>
        <p:nvPr/>
      </p:nvGrpSpPr>
      <p:grpSpPr>
        <a:xfrm>
          <a:off x="0" y="0"/>
          <a:ext cx="0" cy="0"/>
          <a:chOff x="0" y="0"/>
          <a:chExt cx="0" cy="0"/>
        </a:xfrm>
      </p:grpSpPr>
      <p:grpSp>
        <p:nvGrpSpPr>
          <p:cNvPr id="21" name="Shape 21"/>
          <p:cNvGrpSpPr/>
          <p:nvPr/>
        </p:nvGrpSpPr>
        <p:grpSpPr>
          <a:xfrm>
            <a:off x="-1588" y="0"/>
            <a:ext cx="12193588" cy="6861555"/>
            <a:chOff x="-1588" y="0"/>
            <a:chExt cx="12193588" cy="6861555"/>
          </a:xfrm>
        </p:grpSpPr>
        <p:sp>
          <p:nvSpPr>
            <p:cNvPr id="22" name="Shape 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 name="Shape 27"/>
          <p:cNvSpPr txBox="1"/>
          <p:nvPr>
            <p:ph type="ctrTitle"/>
          </p:nvPr>
        </p:nvSpPr>
        <p:spPr>
          <a:xfrm>
            <a:off x="1154954" y="2099733"/>
            <a:ext cx="8825657" cy="267764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5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8" name="Shape 28"/>
          <p:cNvSpPr txBox="1"/>
          <p:nvPr>
            <p:ph idx="1" type="subTitle"/>
          </p:nvPr>
        </p:nvSpPr>
        <p:spPr>
          <a:xfrm>
            <a:off x="1154954" y="4777380"/>
            <a:ext cx="8825657" cy="86142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86D1D8"/>
                </a:solidFill>
                <a:latin typeface="Questrial"/>
                <a:ea typeface="Questrial"/>
                <a:cs typeface="Questrial"/>
                <a:sym typeface="Questrial"/>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9pPr>
          </a:lstStyle>
          <a:p/>
        </p:txBody>
      </p:sp>
      <p:sp>
        <p:nvSpPr>
          <p:cNvPr id="29" name="Shape 29"/>
          <p:cNvSpPr txBox="1"/>
          <p:nvPr>
            <p:ph idx="10" type="dt"/>
          </p:nvPr>
        </p:nvSpPr>
        <p:spPr>
          <a:xfrm rot="5400000">
            <a:off x="10158983" y="1792224"/>
            <a:ext cx="990598" cy="30479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0" name="Shape 30"/>
          <p:cNvSpPr txBox="1"/>
          <p:nvPr>
            <p:ph idx="11" type="ftr"/>
          </p:nvPr>
        </p:nvSpPr>
        <p:spPr>
          <a:xfrm rot="5400000">
            <a:off x="8951975" y="3227832"/>
            <a:ext cx="3867912" cy="310896"/>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1" name="Shape 31"/>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32" name="Shape 32"/>
          <p:cNvSpPr txBox="1"/>
          <p:nvPr>
            <p:ph idx="12" type="sldNum"/>
          </p:nvPr>
        </p:nvSpPr>
        <p:spPr>
          <a:xfrm>
            <a:off x="10351007" y="292608"/>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15" name="Shape 115"/>
        <p:cNvGrpSpPr/>
        <p:nvPr/>
      </p:nvGrpSpPr>
      <p:grpSpPr>
        <a:xfrm>
          <a:off x="0" y="0"/>
          <a:ext cx="0" cy="0"/>
          <a:chOff x="0" y="0"/>
          <a:chExt cx="0" cy="0"/>
        </a:xfrm>
      </p:grpSpPr>
      <p:grpSp>
        <p:nvGrpSpPr>
          <p:cNvPr id="116" name="Shape 116"/>
          <p:cNvGrpSpPr/>
          <p:nvPr/>
        </p:nvGrpSpPr>
        <p:grpSpPr>
          <a:xfrm>
            <a:off x="-1588" y="0"/>
            <a:ext cx="12193588" cy="6861555"/>
            <a:chOff x="-1588" y="0"/>
            <a:chExt cx="12193588" cy="6861555"/>
          </a:xfrm>
        </p:grpSpPr>
        <p:sp>
          <p:nvSpPr>
            <p:cNvPr id="117" name="Shape 1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371525">
              <a:off x="263766" y="4438254"/>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rot="10800000">
              <a:off x="459505" y="321130"/>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23" name="Shape 1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4" name="Shape 124"/>
          <p:cNvSpPr txBox="1"/>
          <p:nvPr>
            <p:ph type="title"/>
          </p:nvPr>
        </p:nvSpPr>
        <p:spPr>
          <a:xfrm>
            <a:off x="1154957" y="4969926"/>
            <a:ext cx="8825657" cy="56673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5" name="Shape 125"/>
          <p:cNvSpPr/>
          <p:nvPr>
            <p:ph idx="2" type="pic"/>
          </p:nvPr>
        </p:nvSpPr>
        <p:spPr>
          <a:xfrm>
            <a:off x="1154954" y="685800"/>
            <a:ext cx="8825657" cy="3429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26" name="Shape 126"/>
          <p:cNvSpPr txBox="1"/>
          <p:nvPr>
            <p:ph idx="1" type="body"/>
          </p:nvPr>
        </p:nvSpPr>
        <p:spPr>
          <a:xfrm>
            <a:off x="1154957" y="5536664"/>
            <a:ext cx="8825655"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27" name="Shape 12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8" name="Shape 12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9" name="Shape 12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30" name="Shape 13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31" name="Shape 131"/>
        <p:cNvGrpSpPr/>
        <p:nvPr/>
      </p:nvGrpSpPr>
      <p:grpSpPr>
        <a:xfrm>
          <a:off x="0" y="0"/>
          <a:ext cx="0" cy="0"/>
          <a:chOff x="0" y="0"/>
          <a:chExt cx="0" cy="0"/>
        </a:xfrm>
      </p:grpSpPr>
      <p:grpSp>
        <p:nvGrpSpPr>
          <p:cNvPr id="132" name="Shape 132"/>
          <p:cNvGrpSpPr/>
          <p:nvPr/>
        </p:nvGrpSpPr>
        <p:grpSpPr>
          <a:xfrm>
            <a:off x="-1588" y="0"/>
            <a:ext cx="12193588" cy="6861555"/>
            <a:chOff x="-1588" y="0"/>
            <a:chExt cx="12193588" cy="6861555"/>
          </a:xfrm>
        </p:grpSpPr>
        <p:sp>
          <p:nvSpPr>
            <p:cNvPr id="133" name="Shape 1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455612" y="2801318"/>
              <a:ext cx="11277600" cy="3602636"/>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38" name="Shape 138"/>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0" name="Shape 140"/>
          <p:cNvSpPr txBox="1"/>
          <p:nvPr>
            <p:ph type="title"/>
          </p:nvPr>
        </p:nvSpPr>
        <p:spPr>
          <a:xfrm>
            <a:off x="1154954" y="1060704"/>
            <a:ext cx="8833103" cy="1371599"/>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1" name="Shape 141"/>
          <p:cNvSpPr txBox="1"/>
          <p:nvPr>
            <p:ph idx="1" type="body"/>
          </p:nvPr>
        </p:nvSpPr>
        <p:spPr>
          <a:xfrm>
            <a:off x="1152144" y="3547871"/>
            <a:ext cx="8825659" cy="2478024"/>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42" name="Shape 142"/>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3" name="Shape 143"/>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4" name="Shape 144"/>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45" name="Shape 14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46" name="Shape 146"/>
        <p:cNvGrpSpPr/>
        <p:nvPr/>
      </p:nvGrpSpPr>
      <p:grpSpPr>
        <a:xfrm>
          <a:off x="0" y="0"/>
          <a:ext cx="0" cy="0"/>
          <a:chOff x="0" y="0"/>
          <a:chExt cx="0" cy="0"/>
        </a:xfrm>
      </p:grpSpPr>
      <p:grpSp>
        <p:nvGrpSpPr>
          <p:cNvPr id="147" name="Shape 147"/>
          <p:cNvGrpSpPr/>
          <p:nvPr/>
        </p:nvGrpSpPr>
        <p:grpSpPr>
          <a:xfrm>
            <a:off x="-1588" y="0"/>
            <a:ext cx="12193588" cy="6861555"/>
            <a:chOff x="-1588" y="0"/>
            <a:chExt cx="12193588" cy="6861555"/>
          </a:xfrm>
        </p:grpSpPr>
        <p:sp>
          <p:nvSpPr>
            <p:cNvPr id="148" name="Shape 1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4" name="Shape 154"/>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5" name="Shape 155"/>
          <p:cNvSpPr txBox="1"/>
          <p:nvPr/>
        </p:nvSpPr>
        <p:spPr>
          <a:xfrm>
            <a:off x="898295" y="596766"/>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6" name="Shape 156"/>
          <p:cNvSpPr txBox="1"/>
          <p:nvPr/>
        </p:nvSpPr>
        <p:spPr>
          <a:xfrm>
            <a:off x="9715063" y="2629300"/>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7" name="Shape 157"/>
          <p:cNvSpPr txBox="1"/>
          <p:nvPr>
            <p:ph type="title"/>
          </p:nvPr>
        </p:nvSpPr>
        <p:spPr>
          <a:xfrm>
            <a:off x="1574800" y="980516"/>
            <a:ext cx="8460983" cy="269824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8" name="Shape 158"/>
          <p:cNvSpPr txBox="1"/>
          <p:nvPr>
            <p:ph idx="1" type="body"/>
          </p:nvPr>
        </p:nvSpPr>
        <p:spPr>
          <a:xfrm>
            <a:off x="1945944" y="3679987"/>
            <a:ext cx="7725771" cy="342174"/>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400" u="none" cap="small" strike="noStrike">
                <a:solidFill>
                  <a:srgbClr val="86D1D8"/>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59" name="Shape 159"/>
          <p:cNvSpPr txBox="1"/>
          <p:nvPr>
            <p:ph idx="2" type="body"/>
          </p:nvPr>
        </p:nvSpPr>
        <p:spPr>
          <a:xfrm>
            <a:off x="1154954" y="5029198"/>
            <a:ext cx="8825659" cy="997858"/>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60" name="Shape 160"/>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1" name="Shape 161"/>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2" name="Shape 162"/>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63" name="Shape 16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64" name="Shape 164"/>
        <p:cNvGrpSpPr/>
        <p:nvPr/>
      </p:nvGrpSpPr>
      <p:grpSpPr>
        <a:xfrm>
          <a:off x="0" y="0"/>
          <a:ext cx="0" cy="0"/>
          <a:chOff x="0" y="0"/>
          <a:chExt cx="0" cy="0"/>
        </a:xfrm>
      </p:grpSpPr>
      <p:grpSp>
        <p:nvGrpSpPr>
          <p:cNvPr id="165" name="Shape 165"/>
          <p:cNvGrpSpPr/>
          <p:nvPr/>
        </p:nvGrpSpPr>
        <p:grpSpPr>
          <a:xfrm>
            <a:off x="-1588" y="0"/>
            <a:ext cx="12193588" cy="6861555"/>
            <a:chOff x="-1588" y="0"/>
            <a:chExt cx="12193588" cy="6861555"/>
          </a:xfrm>
        </p:grpSpPr>
        <p:sp>
          <p:nvSpPr>
            <p:cNvPr id="166" name="Shape 16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72" name="Shape 172"/>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73" name="Shape 173"/>
          <p:cNvSpPr txBox="1"/>
          <p:nvPr>
            <p:ph type="title"/>
          </p:nvPr>
        </p:nvSpPr>
        <p:spPr>
          <a:xfrm>
            <a:off x="1154954" y="2373525"/>
            <a:ext cx="8865622" cy="181965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74" name="Shape 174"/>
          <p:cNvSpPr txBox="1"/>
          <p:nvPr>
            <p:ph idx="1" type="body"/>
          </p:nvPr>
        </p:nvSpPr>
        <p:spPr>
          <a:xfrm>
            <a:off x="1154954" y="5029200"/>
            <a:ext cx="8825659"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175" name="Shape 17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6" name="Shape 17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7" name="Shape 177"/>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78" name="Shape 17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79" name="Shape 179"/>
        <p:cNvGrpSpPr/>
        <p:nvPr/>
      </p:nvGrpSpPr>
      <p:grpSpPr>
        <a:xfrm>
          <a:off x="0" y="0"/>
          <a:ext cx="0" cy="0"/>
          <a:chOff x="0" y="0"/>
          <a:chExt cx="0" cy="0"/>
        </a:xfrm>
      </p:grpSpPr>
      <p:sp>
        <p:nvSpPr>
          <p:cNvPr id="180" name="Shape 180"/>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1" name="Shape 181"/>
          <p:cNvSpPr txBox="1"/>
          <p:nvPr>
            <p:ph idx="1" type="body"/>
          </p:nvPr>
        </p:nvSpPr>
        <p:spPr>
          <a:xfrm>
            <a:off x="1154954" y="2603500"/>
            <a:ext cx="312916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2" name="Shape 182"/>
          <p:cNvSpPr txBox="1"/>
          <p:nvPr>
            <p:ph idx="2" type="body"/>
          </p:nvPr>
        </p:nvSpPr>
        <p:spPr>
          <a:xfrm>
            <a:off x="1154954" y="3179764"/>
            <a:ext cx="3129168"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3" name="Shape 183"/>
          <p:cNvSpPr txBox="1"/>
          <p:nvPr>
            <p:ph idx="3" type="body"/>
          </p:nvPr>
        </p:nvSpPr>
        <p:spPr>
          <a:xfrm>
            <a:off x="4512721" y="2603500"/>
            <a:ext cx="3145380"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4" name="Shape 184"/>
          <p:cNvSpPr txBox="1"/>
          <p:nvPr>
            <p:ph idx="4" type="body"/>
          </p:nvPr>
        </p:nvSpPr>
        <p:spPr>
          <a:xfrm>
            <a:off x="4512721" y="3179764"/>
            <a:ext cx="3145380"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5" name="Shape 185"/>
          <p:cNvSpPr txBox="1"/>
          <p:nvPr>
            <p:ph idx="5" type="body"/>
          </p:nvPr>
        </p:nvSpPr>
        <p:spPr>
          <a:xfrm>
            <a:off x="7886700" y="2595032"/>
            <a:ext cx="3161029" cy="584731"/>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6" name="Shape 186"/>
          <p:cNvSpPr txBox="1"/>
          <p:nvPr>
            <p:ph idx="6" type="body"/>
          </p:nvPr>
        </p:nvSpPr>
        <p:spPr>
          <a:xfrm>
            <a:off x="7886700" y="3179764"/>
            <a:ext cx="3161029"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187" name="Shape 187"/>
          <p:cNvCxnSpPr/>
          <p:nvPr/>
        </p:nvCxnSpPr>
        <p:spPr>
          <a:xfrm>
            <a:off x="4384991" y="2603500"/>
            <a:ext cx="32564" cy="3423554"/>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188" name="Shape 188"/>
          <p:cNvCxnSpPr/>
          <p:nvPr/>
        </p:nvCxnSpPr>
        <p:spPr>
          <a:xfrm>
            <a:off x="7775824" y="2603500"/>
            <a:ext cx="0" cy="3423554"/>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189" name="Shape 18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0" name="Shape 19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1" name="Shape 19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92" name="Shape 192"/>
        <p:cNvGrpSpPr/>
        <p:nvPr/>
      </p:nvGrpSpPr>
      <p:grpSpPr>
        <a:xfrm>
          <a:off x="0" y="0"/>
          <a:ext cx="0" cy="0"/>
          <a:chOff x="0" y="0"/>
          <a:chExt cx="0" cy="0"/>
        </a:xfrm>
      </p:grpSpPr>
      <p:sp>
        <p:nvSpPr>
          <p:cNvPr id="193" name="Shape 193"/>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94" name="Shape 194"/>
          <p:cNvSpPr txBox="1"/>
          <p:nvPr>
            <p:ph idx="1" type="body"/>
          </p:nvPr>
        </p:nvSpPr>
        <p:spPr>
          <a:xfrm>
            <a:off x="1154954" y="4532844"/>
            <a:ext cx="305043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5" name="Shape 195"/>
          <p:cNvSpPr/>
          <p:nvPr>
            <p:ph idx="2" type="pic"/>
          </p:nvPr>
        </p:nvSpPr>
        <p:spPr>
          <a:xfrm>
            <a:off x="1334551" y="2610916"/>
            <a:ext cx="2691241" cy="1584094"/>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6" name="Shape 196"/>
          <p:cNvSpPr txBox="1"/>
          <p:nvPr>
            <p:ph idx="3" type="body"/>
          </p:nvPr>
        </p:nvSpPr>
        <p:spPr>
          <a:xfrm>
            <a:off x="1154954" y="5109107"/>
            <a:ext cx="3050438" cy="91794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97" name="Shape 197"/>
          <p:cNvSpPr txBox="1"/>
          <p:nvPr>
            <p:ph idx="4" type="body"/>
          </p:nvPr>
        </p:nvSpPr>
        <p:spPr>
          <a:xfrm>
            <a:off x="4568864"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8" name="Shape 198"/>
          <p:cNvSpPr/>
          <p:nvPr>
            <p:ph idx="5" type="pic"/>
          </p:nvPr>
        </p:nvSpPr>
        <p:spPr>
          <a:xfrm>
            <a:off x="4748462"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9" name="Shape 199"/>
          <p:cNvSpPr txBox="1"/>
          <p:nvPr>
            <p:ph idx="6" type="body"/>
          </p:nvPr>
        </p:nvSpPr>
        <p:spPr>
          <a:xfrm>
            <a:off x="4568864" y="5109107"/>
            <a:ext cx="3050438" cy="912577"/>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200" name="Shape 200"/>
          <p:cNvSpPr txBox="1"/>
          <p:nvPr>
            <p:ph idx="7" type="body"/>
          </p:nvPr>
        </p:nvSpPr>
        <p:spPr>
          <a:xfrm>
            <a:off x="7983432"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201" name="Shape 201"/>
          <p:cNvSpPr/>
          <p:nvPr>
            <p:ph idx="8" type="pic"/>
          </p:nvPr>
        </p:nvSpPr>
        <p:spPr>
          <a:xfrm>
            <a:off x="8163031"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202" name="Shape 202"/>
          <p:cNvSpPr txBox="1"/>
          <p:nvPr>
            <p:ph idx="9" type="body"/>
          </p:nvPr>
        </p:nvSpPr>
        <p:spPr>
          <a:xfrm>
            <a:off x="7983432" y="5109107"/>
            <a:ext cx="3050438" cy="917946"/>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203" name="Shape 203"/>
          <p:cNvCxnSpPr/>
          <p:nvPr/>
        </p:nvCxnSpPr>
        <p:spPr>
          <a:xfrm>
            <a:off x="4384244"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204" name="Shape 204"/>
          <p:cNvCxnSpPr/>
          <p:nvPr/>
        </p:nvCxnSpPr>
        <p:spPr>
          <a:xfrm>
            <a:off x="7807352"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205" name="Shape 20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6" name="Shape 20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7" name="Shape 20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08" name="Shape 208"/>
        <p:cNvGrpSpPr/>
        <p:nvPr/>
      </p:nvGrpSpPr>
      <p:grpSpPr>
        <a:xfrm>
          <a:off x="0" y="0"/>
          <a:ext cx="0" cy="0"/>
          <a:chOff x="0" y="0"/>
          <a:chExt cx="0" cy="0"/>
        </a:xfrm>
      </p:grpSpPr>
      <p:sp>
        <p:nvSpPr>
          <p:cNvPr id="209" name="Shape 209"/>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10" name="Shape 210"/>
          <p:cNvSpPr txBox="1"/>
          <p:nvPr>
            <p:ph idx="1" type="body"/>
          </p:nvPr>
        </p:nvSpPr>
        <p:spPr>
          <a:xfrm rot="5400000">
            <a:off x="3855399" y="-105412"/>
            <a:ext cx="3424767" cy="882565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11" name="Shape 2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2" name="Shape 2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3" name="Shape 21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14" name="Shape 214"/>
        <p:cNvGrpSpPr/>
        <p:nvPr/>
      </p:nvGrpSpPr>
      <p:grpSpPr>
        <a:xfrm>
          <a:off x="0" y="0"/>
          <a:ext cx="0" cy="0"/>
          <a:chOff x="0" y="0"/>
          <a:chExt cx="0" cy="0"/>
        </a:xfrm>
      </p:grpSpPr>
      <p:grpSp>
        <p:nvGrpSpPr>
          <p:cNvPr id="215" name="Shape 215"/>
          <p:cNvGrpSpPr/>
          <p:nvPr/>
        </p:nvGrpSpPr>
        <p:grpSpPr>
          <a:xfrm>
            <a:off x="-1588" y="0"/>
            <a:ext cx="12193588" cy="6861555"/>
            <a:chOff x="-1588" y="0"/>
            <a:chExt cx="12193588" cy="6861555"/>
          </a:xfrm>
        </p:grpSpPr>
        <p:sp>
          <p:nvSpPr>
            <p:cNvPr id="216" name="Shape 2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rot="5101749">
              <a:off x="6294738" y="4577737"/>
              <a:ext cx="3299407"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414866" y="402164"/>
              <a:ext cx="6510865"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rot="5400000">
              <a:off x="4449232" y="2801720"/>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3" name="Shape 2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4" name="Shape 224"/>
          <p:cNvSpPr txBox="1"/>
          <p:nvPr>
            <p:ph type="title"/>
          </p:nvPr>
        </p:nvSpPr>
        <p:spPr>
          <a:xfrm rot="5400000">
            <a:off x="6923243" y="2931978"/>
            <a:ext cx="4748591" cy="144156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25" name="Shape 225"/>
          <p:cNvSpPr txBox="1"/>
          <p:nvPr>
            <p:ph idx="1" type="body"/>
          </p:nvPr>
        </p:nvSpPr>
        <p:spPr>
          <a:xfrm rot="5400000">
            <a:off x="1908670" y="524748"/>
            <a:ext cx="4748591" cy="6256025"/>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26" name="Shape 22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7" name="Shape 22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8" name="Shape 22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29" name="Shape 22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154954" y="973669"/>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body"/>
          </p:nvPr>
        </p:nvSpPr>
        <p:spPr>
          <a:xfrm>
            <a:off x="1154954" y="2603500"/>
            <a:ext cx="8825659"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36" name="Shape 3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7" name="Shape 3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8" name="Shape 3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grpSp>
        <p:nvGrpSpPr>
          <p:cNvPr id="40" name="Shape 40"/>
          <p:cNvGrpSpPr/>
          <p:nvPr/>
        </p:nvGrpSpPr>
        <p:grpSpPr>
          <a:xfrm>
            <a:off x="-1588" y="0"/>
            <a:ext cx="12193588" cy="6861555"/>
            <a:chOff x="-1588" y="0"/>
            <a:chExt cx="12193588" cy="6861555"/>
          </a:xfrm>
        </p:grpSpPr>
        <p:sp>
          <p:nvSpPr>
            <p:cNvPr id="41" name="Shape 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289800" y="402164"/>
              <a:ext cx="44788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rot="-5677511">
              <a:off x="4698352"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3787244"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8" name="Shape 4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9" name="Shape 49"/>
          <p:cNvSpPr txBox="1"/>
          <p:nvPr>
            <p:ph type="title"/>
          </p:nvPr>
        </p:nvSpPr>
        <p:spPr>
          <a:xfrm>
            <a:off x="1154955" y="2679191"/>
            <a:ext cx="4343400" cy="22860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0" name="Shape 50"/>
          <p:cNvSpPr txBox="1"/>
          <p:nvPr>
            <p:ph idx="1" type="body"/>
          </p:nvPr>
        </p:nvSpPr>
        <p:spPr>
          <a:xfrm>
            <a:off x="6894575" y="2679191"/>
            <a:ext cx="3758183" cy="2286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51" name="Shape 5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2" name="Shape 5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3" name="Shape 5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54" name="Shape 5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5" name="Shape 55"/>
        <p:cNvGrpSpPr/>
        <p:nvPr/>
      </p:nvGrpSpPr>
      <p:grpSpPr>
        <a:xfrm>
          <a:off x="0" y="0"/>
          <a:ext cx="0" cy="0"/>
          <a:chOff x="0" y="0"/>
          <a:chExt cx="0" cy="0"/>
        </a:xfrm>
      </p:grpSpPr>
      <p:sp>
        <p:nvSpPr>
          <p:cNvPr id="56" name="Shape 56"/>
          <p:cNvSpPr txBox="1"/>
          <p:nvPr>
            <p:ph type="title"/>
          </p:nvPr>
        </p:nvSpPr>
        <p:spPr>
          <a:xfrm>
            <a:off x="1154953"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7" name="Shape 57"/>
          <p:cNvSpPr txBox="1"/>
          <p:nvPr>
            <p:ph idx="1" type="body"/>
          </p:nvPr>
        </p:nvSpPr>
        <p:spPr>
          <a:xfrm>
            <a:off x="1154954" y="2603500"/>
            <a:ext cx="4828032" cy="341630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8" name="Shape 58"/>
          <p:cNvSpPr txBox="1"/>
          <p:nvPr>
            <p:ph idx="2" type="body"/>
          </p:nvPr>
        </p:nvSpPr>
        <p:spPr>
          <a:xfrm>
            <a:off x="6208776" y="2603500"/>
            <a:ext cx="482803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9" name="Shape 5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0" name="Shape 6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1" name="Shape 6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115495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4" name="Shape 64"/>
          <p:cNvSpPr txBox="1"/>
          <p:nvPr>
            <p:ph idx="1" type="body"/>
          </p:nvPr>
        </p:nvSpPr>
        <p:spPr>
          <a:xfrm>
            <a:off x="1154954"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5" name="Shape 65"/>
          <p:cNvSpPr txBox="1"/>
          <p:nvPr>
            <p:ph idx="2" type="body"/>
          </p:nvPr>
        </p:nvSpPr>
        <p:spPr>
          <a:xfrm>
            <a:off x="1154954" y="3198448"/>
            <a:ext cx="4828032" cy="2843784"/>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6" name="Shape 66"/>
          <p:cNvSpPr txBox="1"/>
          <p:nvPr>
            <p:ph idx="3" type="body"/>
          </p:nvPr>
        </p:nvSpPr>
        <p:spPr>
          <a:xfrm>
            <a:off x="6208776"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7" name="Shape 67"/>
          <p:cNvSpPr txBox="1"/>
          <p:nvPr>
            <p:ph idx="4" type="body"/>
          </p:nvPr>
        </p:nvSpPr>
        <p:spPr>
          <a:xfrm>
            <a:off x="6208710" y="3187921"/>
            <a:ext cx="4825159" cy="2854310"/>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8" name="Shape 68"/>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9" name="Shape 69"/>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0" name="Shape 7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5214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3" name="Shape 73"/>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4" name="Shape 74"/>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5" name="Shape 7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6" name="Shape 76"/>
        <p:cNvGrpSpPr/>
        <p:nvPr/>
      </p:nvGrpSpPr>
      <p:grpSpPr>
        <a:xfrm>
          <a:off x="0" y="0"/>
          <a:ext cx="0" cy="0"/>
          <a:chOff x="0" y="0"/>
          <a:chExt cx="0" cy="0"/>
        </a:xfrm>
      </p:grpSpPr>
      <p:sp>
        <p:nvSpPr>
          <p:cNvPr id="77" name="Shape 7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8" name="Shape 7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9" name="Shape 7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80" name="Shape 8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81" name="Shape 81"/>
        <p:cNvGrpSpPr/>
        <p:nvPr/>
      </p:nvGrpSpPr>
      <p:grpSpPr>
        <a:xfrm>
          <a:off x="0" y="0"/>
          <a:ext cx="0" cy="0"/>
          <a:chOff x="0" y="0"/>
          <a:chExt cx="0" cy="0"/>
        </a:xfrm>
      </p:grpSpPr>
      <p:grpSp>
        <p:nvGrpSpPr>
          <p:cNvPr id="82" name="Shape 82"/>
          <p:cNvGrpSpPr/>
          <p:nvPr/>
        </p:nvGrpSpPr>
        <p:grpSpPr>
          <a:xfrm>
            <a:off x="-1588" y="0"/>
            <a:ext cx="12193588" cy="6861555"/>
            <a:chOff x="-1588" y="0"/>
            <a:chExt cx="12193588" cy="6861555"/>
          </a:xfrm>
        </p:grpSpPr>
        <p:sp>
          <p:nvSpPr>
            <p:cNvPr id="83" name="Shape 8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5713412" y="402164"/>
              <a:ext cx="6055252"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rot="-5400000">
              <a:off x="2229376"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89" name="Shape 89"/>
            <p:cNvSpPr/>
            <p:nvPr/>
          </p:nvSpPr>
          <p:spPr>
            <a:xfrm rot="-5677511">
              <a:off x="3140484"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1" name="Shape 91"/>
          <p:cNvSpPr txBox="1"/>
          <p:nvPr>
            <p:ph type="title"/>
          </p:nvPr>
        </p:nvSpPr>
        <p:spPr>
          <a:xfrm>
            <a:off x="1154953" y="1298448"/>
            <a:ext cx="2793158" cy="159715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5779007" y="1447800"/>
            <a:ext cx="5195997" cy="4572000"/>
          </a:xfrm>
          <a:prstGeom prst="rect">
            <a:avLst/>
          </a:prstGeom>
          <a:noFill/>
          <a:ln>
            <a:noFill/>
          </a:ln>
        </p:spPr>
        <p:txBody>
          <a:bodyPr anchorCtr="0" anchor="ctr"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93" name="Shape 93"/>
          <p:cNvSpPr txBox="1"/>
          <p:nvPr>
            <p:ph idx="2" type="body"/>
          </p:nvPr>
        </p:nvSpPr>
        <p:spPr>
          <a:xfrm>
            <a:off x="1154953" y="3129280"/>
            <a:ext cx="2793158" cy="289559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94" name="Shape 94"/>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5" name="Shape 95"/>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6" name="Shape 96"/>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97" name="Shape 9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8" name="Shape 98"/>
        <p:cNvGrpSpPr/>
        <p:nvPr/>
      </p:nvGrpSpPr>
      <p:grpSpPr>
        <a:xfrm>
          <a:off x="0" y="0"/>
          <a:ext cx="0" cy="0"/>
          <a:chOff x="0" y="0"/>
          <a:chExt cx="0" cy="0"/>
        </a:xfrm>
      </p:grpSpPr>
      <p:grpSp>
        <p:nvGrpSpPr>
          <p:cNvPr id="99" name="Shape 99"/>
          <p:cNvGrpSpPr/>
          <p:nvPr/>
        </p:nvGrpSpPr>
        <p:grpSpPr>
          <a:xfrm>
            <a:off x="-1588" y="0"/>
            <a:ext cx="12193588" cy="6861555"/>
            <a:chOff x="-1588" y="0"/>
            <a:chExt cx="12193588" cy="6861555"/>
          </a:xfrm>
        </p:grpSpPr>
        <p:sp>
          <p:nvSpPr>
            <p:cNvPr id="100" name="Shape 10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172200" y="402164"/>
              <a:ext cx="55964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5400000">
              <a:off x="3295431"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06" name="Shape 106"/>
            <p:cNvSpPr/>
            <p:nvPr/>
          </p:nvSpPr>
          <p:spPr>
            <a:xfrm rot="-5677511">
              <a:off x="4203593"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08" name="Shape 108"/>
          <p:cNvSpPr txBox="1"/>
          <p:nvPr>
            <p:ph type="title"/>
          </p:nvPr>
        </p:nvSpPr>
        <p:spPr>
          <a:xfrm>
            <a:off x="1153907" y="1693332"/>
            <a:ext cx="3860259" cy="173566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9" name="Shape 109"/>
          <p:cNvSpPr/>
          <p:nvPr>
            <p:ph idx="2" type="pic"/>
          </p:nvPr>
        </p:nvSpPr>
        <p:spPr>
          <a:xfrm>
            <a:off x="6547869" y="1143000"/>
            <a:ext cx="3227193" cy="4572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10" name="Shape 110"/>
          <p:cNvSpPr txBox="1"/>
          <p:nvPr>
            <p:ph idx="1" type="body"/>
          </p:nvPr>
        </p:nvSpPr>
        <p:spPr>
          <a:xfrm>
            <a:off x="1154954" y="3657600"/>
            <a:ext cx="3859212" cy="13715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11" name="Shape 1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2" name="Shape 1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3" name="Shape 11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14" name="Shape 11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1588" y="0"/>
            <a:ext cx="12193588" cy="6861555"/>
            <a:chOff x="-1588" y="0"/>
            <a:chExt cx="12193588" cy="6861555"/>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rot="-589932">
              <a:off x="8490951" y="1797516"/>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59506" y="1866405"/>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 name="Shape 1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 name="Shape 14"/>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 name="Shape 15"/>
          <p:cNvSpPr txBox="1"/>
          <p:nvPr>
            <p:ph idx="1" type="body"/>
          </p:nvPr>
        </p:nvSpPr>
        <p:spPr>
          <a:xfrm>
            <a:off x="1154954" y="2603500"/>
            <a:ext cx="876141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6" name="Shape 1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 name="Shape 1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8" name="Shape 1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9" name="Shape 1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7.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03.png"/><Relationship Id="rId4" Type="http://schemas.openxmlformats.org/officeDocument/2006/relationships/image" Target="../media/image05.png"/><Relationship Id="rId5" Type="http://schemas.openxmlformats.org/officeDocument/2006/relationships/image" Target="../media/image06.png"/><Relationship Id="rId6"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2.png"/><Relationship Id="rId4"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1154954" y="2099733"/>
            <a:ext cx="8825700" cy="26775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Questrial"/>
              <a:buNone/>
            </a:pPr>
            <a:r>
              <a:rPr b="0" i="0" lang="en-US" sz="5400" u="none" cap="none" strike="noStrike">
                <a:solidFill>
                  <a:schemeClr val="lt2"/>
                </a:solidFill>
                <a:latin typeface="Questrial"/>
                <a:ea typeface="Questrial"/>
                <a:cs typeface="Questrial"/>
                <a:sym typeface="Questrial"/>
              </a:rPr>
              <a:t>RoboCat- Milestone </a:t>
            </a:r>
            <a:r>
              <a:rPr lang="en-US"/>
              <a:t>2</a:t>
            </a:r>
          </a:p>
        </p:txBody>
      </p:sp>
      <p:sp>
        <p:nvSpPr>
          <p:cNvPr id="235" name="Shape 235"/>
          <p:cNvSpPr txBox="1"/>
          <p:nvPr>
            <p:ph idx="1" type="subTitle"/>
          </p:nvPr>
        </p:nvSpPr>
        <p:spPr>
          <a:xfrm>
            <a:off x="1154954" y="4777380"/>
            <a:ext cx="8825700" cy="861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86D1D8"/>
                </a:solidFill>
                <a:latin typeface="Questrial"/>
                <a:ea typeface="Questrial"/>
                <a:cs typeface="Questrial"/>
                <a:sym typeface="Questrial"/>
              </a:rPr>
              <a:t>ALEX VILD, QUINTIN FETTES, ZAC</a:t>
            </a:r>
            <a:r>
              <a:rPr lang="en-US"/>
              <a:t>H</a:t>
            </a:r>
            <a:r>
              <a:rPr b="0" i="0" lang="en-US" sz="1800" u="none" cap="none" strike="noStrike">
                <a:solidFill>
                  <a:srgbClr val="86D1D8"/>
                </a:solidFill>
                <a:latin typeface="Questrial"/>
                <a:ea typeface="Questrial"/>
                <a:cs typeface="Questrial"/>
                <a:sym typeface="Questrial"/>
              </a:rPr>
              <a:t> TAYLOR, KURTIS DAVIS, SEATTLE RUZEK, LUKE SHAYS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1 (From sprint 1)</a:t>
            </a:r>
          </a:p>
        </p:txBody>
      </p:sp>
      <p:sp>
        <p:nvSpPr>
          <p:cNvPr id="322" name="Shape 322"/>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SzPct val="81052"/>
            </a:pPr>
            <a:r>
              <a:rPr lang="en-US" sz="1900"/>
              <a:t>Speech Recognition Team</a:t>
            </a:r>
          </a:p>
          <a:p>
            <a:pPr lvl="1" rtl="0">
              <a:spcBef>
                <a:spcPts val="0"/>
              </a:spcBef>
              <a:buSzPct val="81176"/>
            </a:pPr>
            <a:r>
              <a:rPr lang="en-US" sz="1700"/>
              <a:t>Document and test the accepted commands for the cat</a:t>
            </a:r>
          </a:p>
          <a:p>
            <a:pPr lvl="0" rtl="0">
              <a:spcBef>
                <a:spcPts val="0"/>
              </a:spcBef>
              <a:buSzPct val="81052"/>
            </a:pPr>
            <a:r>
              <a:rPr lang="en-US" sz="1900"/>
              <a:t>Facial Recognition Team</a:t>
            </a:r>
          </a:p>
          <a:p>
            <a:pPr lvl="1" rtl="0">
              <a:spcBef>
                <a:spcPts val="0"/>
              </a:spcBef>
              <a:buSzPct val="81176"/>
            </a:pPr>
            <a:r>
              <a:rPr lang="en-US" sz="1700"/>
              <a:t>Test the color tracking functionality; evaluate issues with this functionality</a:t>
            </a:r>
          </a:p>
          <a:p>
            <a:pPr lvl="0" rtl="0">
              <a:spcBef>
                <a:spcPts val="0"/>
              </a:spcBef>
              <a:buSzPct val="81052"/>
            </a:pPr>
            <a:r>
              <a:rPr lang="en-US" sz="1900"/>
              <a:t>Environmental mapping team</a:t>
            </a:r>
          </a:p>
          <a:p>
            <a:pPr lvl="1" rtl="0">
              <a:spcBef>
                <a:spcPts val="0"/>
              </a:spcBef>
              <a:buSzPct val="82222"/>
            </a:pPr>
            <a:r>
              <a:rPr lang="en-US" sz="1800"/>
              <a:t>Decided on a new hardware component to add to the RoboCat to assist in Environmental mapping - ultrasonic sensor.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2 (From sprint 1)</a:t>
            </a:r>
          </a:p>
        </p:txBody>
      </p:sp>
      <p:sp>
        <p:nvSpPr>
          <p:cNvPr id="328" name="Shape 32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Overall improved accuracy of speech recognition</a:t>
            </a:r>
          </a:p>
          <a:p>
            <a:pPr indent="-228600" lvl="1" marL="914400" rtl="0">
              <a:spcBef>
                <a:spcPts val="0"/>
              </a:spcBef>
            </a:pPr>
            <a:r>
              <a:rPr lang="en-US"/>
              <a:t>Continuous listening, prompted by a keyword for commands</a:t>
            </a:r>
          </a:p>
          <a:p>
            <a:pPr indent="-228600" lvl="0" marL="457200" rtl="0">
              <a:spcBef>
                <a:spcPts val="0"/>
              </a:spcBef>
            </a:pPr>
            <a:r>
              <a:rPr lang="en-US"/>
              <a:t>Facial Recognition Team</a:t>
            </a:r>
          </a:p>
          <a:p>
            <a:pPr indent="-228600" lvl="1" marL="914400" rtl="0">
              <a:spcBef>
                <a:spcPts val="0"/>
              </a:spcBef>
            </a:pPr>
            <a:r>
              <a:rPr lang="en-US"/>
              <a:t>Recognize a face or faces in the environment</a:t>
            </a:r>
          </a:p>
          <a:p>
            <a:pPr indent="-228600" lvl="1" marL="914400" rtl="0">
              <a:spcBef>
                <a:spcPts val="0"/>
              </a:spcBef>
            </a:pPr>
            <a:r>
              <a:rPr lang="en-US"/>
              <a:t>Recognize a user specified color in the environment</a:t>
            </a:r>
          </a:p>
          <a:p>
            <a:pPr indent="-320040" lvl="0" marL="457200" marR="0" rtl="0" algn="l">
              <a:lnSpc>
                <a:spcPct val="100000"/>
              </a:lnSpc>
              <a:spcBef>
                <a:spcPts val="1000"/>
              </a:spcBef>
              <a:spcAft>
                <a:spcPts val="0"/>
              </a:spcAft>
              <a:buClr>
                <a:schemeClr val="accent1"/>
              </a:buClr>
              <a:buSzPct val="79999"/>
              <a:buFont typeface="Noto Sans Symbols"/>
            </a:pPr>
            <a:r>
              <a:rPr lang="en-US"/>
              <a:t>Environmental Mapping Team</a:t>
            </a:r>
          </a:p>
          <a:p>
            <a:pPr indent="-320040" lvl="1" marL="914400" marR="0" rtl="0" algn="l">
              <a:lnSpc>
                <a:spcPct val="100000"/>
              </a:lnSpc>
              <a:spcBef>
                <a:spcPts val="1000"/>
              </a:spcBef>
              <a:spcAft>
                <a:spcPts val="0"/>
              </a:spcAft>
              <a:buClr>
                <a:schemeClr val="accent1"/>
              </a:buClr>
              <a:buSzPct val="90000"/>
              <a:buFont typeface="Noto Sans Symbols"/>
            </a:pPr>
            <a:r>
              <a:rPr lang="en-US"/>
              <a:t>Establish Communication between the Arduino board, the new hardware, the servos controller, and the phone.</a:t>
            </a:r>
          </a:p>
          <a:p>
            <a:pPr indent="-320040" lvl="1" marL="914400" marR="0" rtl="0" algn="l">
              <a:lnSpc>
                <a:spcPct val="100000"/>
              </a:lnSpc>
              <a:spcBef>
                <a:spcPts val="1000"/>
              </a:spcBef>
              <a:spcAft>
                <a:spcPts val="0"/>
              </a:spcAft>
              <a:buClr>
                <a:schemeClr val="accent1"/>
              </a:buClr>
              <a:buSzPct val="90000"/>
              <a:buFont typeface="Noto Sans Symbols"/>
            </a:pPr>
            <a:r>
              <a:rPr lang="en-US"/>
              <a:t>Add a battery indicator using the GUI of RoboApp</a:t>
            </a:r>
          </a:p>
          <a:p>
            <a:pPr indent="-320040" lvl="1" marL="914400" marR="0" rtl="0" algn="l">
              <a:lnSpc>
                <a:spcPct val="100000"/>
              </a:lnSpc>
              <a:spcBef>
                <a:spcPts val="1000"/>
              </a:spcBef>
              <a:spcAft>
                <a:spcPts val="0"/>
              </a:spcAft>
              <a:buClr>
                <a:schemeClr val="accent1"/>
              </a:buClr>
              <a:buSzPct val="90000"/>
              <a:buFont typeface="Noto Sans Symbols"/>
            </a:pPr>
            <a:r>
              <a:rPr lang="en-US"/>
              <a:t>Decide a method for communication between both an Arduino Board and the servos controller (whether it can be parallel or communication between servos and phone has to run through the Arduino Board</a:t>
            </a:r>
          </a:p>
          <a:p>
            <a:pPr indent="-320040" lvl="1" marL="914400" marR="0" rtl="0" algn="l">
              <a:lnSpc>
                <a:spcPct val="100000"/>
              </a:lnSpc>
              <a:spcBef>
                <a:spcPts val="1000"/>
              </a:spcBef>
              <a:spcAft>
                <a:spcPts val="0"/>
              </a:spcAft>
              <a:buClr>
                <a:schemeClr val="accent1"/>
              </a:buClr>
              <a:buSzPct val="90000"/>
              <a:buFont typeface="Noto Sans Symbols"/>
            </a:pPr>
            <a:r>
              <a:rPr lang="en-US"/>
              <a:t>Determine how accelerometer data is logged.</a:t>
            </a:r>
            <a:br>
              <a:rPr lang="en-US"/>
            </a:b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3 (From sprint 1)</a:t>
            </a:r>
          </a:p>
        </p:txBody>
      </p:sp>
      <p:sp>
        <p:nvSpPr>
          <p:cNvPr id="334" name="Shape 33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Accurate recognition of all existing commands; additional command will be added</a:t>
            </a:r>
          </a:p>
          <a:p>
            <a:pPr indent="-228600" lvl="1" marL="914400" rtl="0">
              <a:spcBef>
                <a:spcPts val="0"/>
              </a:spcBef>
            </a:pPr>
            <a:r>
              <a:rPr lang="en-US"/>
              <a:t>Begin implementing emotion detection based upon volume/tone of voice</a:t>
            </a:r>
          </a:p>
          <a:p>
            <a:pPr indent="-228600" lvl="0" marL="457200" rtl="0">
              <a:spcBef>
                <a:spcPts val="0"/>
              </a:spcBef>
            </a:pPr>
            <a:r>
              <a:rPr lang="en-US"/>
              <a:t>Facial Recognition Team</a:t>
            </a:r>
          </a:p>
          <a:p>
            <a:pPr indent="-228600" lvl="1" marL="914400" rtl="0">
              <a:spcBef>
                <a:spcPts val="0"/>
              </a:spcBef>
            </a:pPr>
            <a:r>
              <a:rPr lang="en-US"/>
              <a:t>The cat will be able to move its head to center a recognized face in its field of view</a:t>
            </a:r>
          </a:p>
          <a:p>
            <a:pPr indent="-228600" lvl="2" marL="1371600" rtl="0">
              <a:spcBef>
                <a:spcPts val="0"/>
              </a:spcBef>
            </a:pPr>
            <a:r>
              <a:rPr lang="en-US"/>
              <a:t>the head to center on will periodically be randomly chosen from all recognized faces</a:t>
            </a:r>
          </a:p>
          <a:p>
            <a:pPr indent="-228600" lvl="1" marL="914400" rtl="0">
              <a:spcBef>
                <a:spcPts val="0"/>
              </a:spcBef>
            </a:pPr>
            <a:r>
              <a:rPr lang="en-US"/>
              <a:t>The cat will be able to move its head to center a recognized color in its field of view</a:t>
            </a:r>
          </a:p>
          <a:p>
            <a:pPr indent="-228600" lvl="0" marL="457200" rtl="0">
              <a:spcBef>
                <a:spcPts val="0"/>
              </a:spcBef>
            </a:pPr>
            <a:r>
              <a:rPr lang="en-US"/>
              <a:t>Environmental Mapping team</a:t>
            </a:r>
          </a:p>
          <a:p>
            <a:pPr indent="-228600" lvl="1" marL="914400" rtl="0">
              <a:spcBef>
                <a:spcPts val="0"/>
              </a:spcBef>
            </a:pPr>
            <a:r>
              <a:rPr lang="en-US"/>
              <a:t>The cat will begin mapping the room based on his distance from surrounding objects</a:t>
            </a:r>
          </a:p>
          <a:p>
            <a:pPr indent="-228600" lvl="1" marL="914400" rtl="0">
              <a:spcBef>
                <a:spcPts val="0"/>
              </a:spcBef>
            </a:pPr>
            <a:r>
              <a:rPr lang="en-US"/>
              <a:t>Determine how to output the map that he has made observed.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4 (From sprint 1)</a:t>
            </a:r>
          </a:p>
        </p:txBody>
      </p:sp>
      <p:sp>
        <p:nvSpPr>
          <p:cNvPr id="340" name="Shape 34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Fully implement Emotion detection via sound/tone of voice</a:t>
            </a:r>
          </a:p>
          <a:p>
            <a:pPr indent="-228600" lvl="0" marL="457200" rtl="0">
              <a:spcBef>
                <a:spcPts val="0"/>
              </a:spcBef>
            </a:pPr>
            <a:r>
              <a:rPr lang="en-US"/>
              <a:t>Facial Recognition Team</a:t>
            </a:r>
          </a:p>
          <a:p>
            <a:pPr indent="-228600" lvl="1" marL="914400" rtl="0">
              <a:spcBef>
                <a:spcPts val="0"/>
              </a:spcBef>
            </a:pPr>
            <a:r>
              <a:rPr lang="en-US"/>
              <a:t>Basic emotion detection based upon the facial expression in a detected face will be implemented; at the least, the cat will recognize happiness and anger</a:t>
            </a:r>
          </a:p>
          <a:p>
            <a:pPr indent="-228600" lvl="0" marL="457200" rtl="0">
              <a:spcBef>
                <a:spcPts val="0"/>
              </a:spcBef>
            </a:pPr>
            <a:r>
              <a:rPr lang="en-US"/>
              <a:t>Environmental Mapping Team</a:t>
            </a:r>
          </a:p>
          <a:p>
            <a:pPr indent="-228600" lvl="1" marL="914400" rtl="0">
              <a:spcBef>
                <a:spcPts val="0"/>
              </a:spcBef>
            </a:pPr>
            <a:r>
              <a:rPr lang="en-US"/>
              <a:t>The cat will be able to accurately map its surroundings in an unknown environment. The cat can’t currently walk, so the testing of this will be limited.</a:t>
            </a:r>
          </a:p>
          <a:p>
            <a:pPr indent="-228600" lvl="1" marL="914400" rtl="0">
              <a:spcBef>
                <a:spcPts val="0"/>
              </a:spcBef>
            </a:pPr>
            <a:r>
              <a:rPr lang="en-US"/>
              <a:t>Log accelerometer data.</a:t>
            </a:r>
            <a:br>
              <a:rPr lang="en-US"/>
            </a:b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2</a:t>
            </a:r>
          </a:p>
        </p:txBody>
      </p:sp>
      <p:sp>
        <p:nvSpPr>
          <p:cNvPr id="346" name="Shape 34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marR="0" rtl="0" algn="l">
              <a:lnSpc>
                <a:spcPct val="100000"/>
              </a:lnSpc>
              <a:spcBef>
                <a:spcPts val="1000"/>
              </a:spcBef>
              <a:spcAft>
                <a:spcPts val="0"/>
              </a:spcAft>
            </a:pPr>
            <a:r>
              <a:rPr lang="en-US" sz="1600"/>
              <a:t>Added menu button</a:t>
            </a:r>
          </a:p>
          <a:p>
            <a:pPr indent="-228600" lvl="1" marL="914400" marR="0" rtl="0" algn="l">
              <a:lnSpc>
                <a:spcPct val="100000"/>
              </a:lnSpc>
              <a:spcBef>
                <a:spcPts val="1000"/>
              </a:spcBef>
              <a:spcAft>
                <a:spcPts val="0"/>
              </a:spcAft>
            </a:pPr>
            <a:r>
              <a:rPr lang="en-US" sz="1600"/>
              <a:t>Added new voice command</a:t>
            </a:r>
          </a:p>
          <a:p>
            <a:pPr indent="-228600" lvl="1" marL="914400" marR="0" rtl="0" algn="l">
              <a:lnSpc>
                <a:spcPct val="100000"/>
              </a:lnSpc>
              <a:spcBef>
                <a:spcPts val="1000"/>
              </a:spcBef>
              <a:spcAft>
                <a:spcPts val="0"/>
              </a:spcAft>
            </a:pPr>
            <a:r>
              <a:rPr lang="en-US" sz="1600"/>
              <a:t>Tell the user when a command is not recognized</a:t>
            </a:r>
          </a:p>
          <a:p>
            <a:pPr indent="-228600" lvl="1" marL="914400" marR="0" rtl="0" algn="l">
              <a:lnSpc>
                <a:spcPct val="100000"/>
              </a:lnSpc>
              <a:spcBef>
                <a:spcPts val="1000"/>
              </a:spcBef>
              <a:spcAft>
                <a:spcPts val="0"/>
              </a:spcAft>
            </a:pPr>
            <a:r>
              <a:rPr lang="en-US" sz="1600"/>
              <a:t>Attempted to implement pocketsphinx for active listening of commands</a:t>
            </a:r>
          </a:p>
          <a:p>
            <a:pPr indent="-228600" lvl="1" marL="914400" marR="0" rtl="0" algn="l">
              <a:lnSpc>
                <a:spcPct val="100000"/>
              </a:lnSpc>
              <a:spcBef>
                <a:spcPts val="1000"/>
              </a:spcBef>
              <a:spcAft>
                <a:spcPts val="0"/>
              </a:spcAft>
            </a:pPr>
            <a:r>
              <a:rPr lang="en-US" sz="1600"/>
              <a:t>Added command to make the cat cry.</a:t>
            </a:r>
          </a:p>
          <a:p>
            <a:pPr indent="-228600" lvl="1" marL="914400" marR="0" rtl="0" algn="l">
              <a:lnSpc>
                <a:spcPct val="100000"/>
              </a:lnSpc>
              <a:spcBef>
                <a:spcPts val="1000"/>
              </a:spcBef>
              <a:spcAft>
                <a:spcPts val="0"/>
              </a:spcAft>
            </a:pPr>
            <a:r>
              <a:rPr lang="en-US" sz="1600"/>
              <a:t>Added command to make the cat disgusted with us</a:t>
            </a:r>
          </a:p>
          <a:p>
            <a:pPr indent="-228600" lvl="0" marL="457200" rtl="0">
              <a:spcBef>
                <a:spcPts val="0"/>
              </a:spcBef>
            </a:pPr>
            <a:r>
              <a:rPr lang="en-US"/>
              <a:t>Facial Recognition Team</a:t>
            </a:r>
          </a:p>
          <a:p>
            <a:pPr indent="-228600" lvl="1" marL="914400" rtl="0">
              <a:spcBef>
                <a:spcPts val="0"/>
              </a:spcBef>
            </a:pPr>
            <a:r>
              <a:rPr lang="en-US"/>
              <a:t>Recognize multiple faces in the environment</a:t>
            </a:r>
          </a:p>
          <a:p>
            <a:pPr indent="-228600" lvl="1" marL="914400" rtl="0">
              <a:spcBef>
                <a:spcPts val="0"/>
              </a:spcBef>
            </a:pPr>
            <a:r>
              <a:rPr lang="en-US"/>
              <a:t>track the position of faces in the environment</a:t>
            </a:r>
          </a:p>
          <a:p>
            <a:pPr indent="-228600" lvl="1" marL="914400" rtl="0">
              <a:spcBef>
                <a:spcPts val="0"/>
              </a:spcBef>
            </a:pPr>
            <a:r>
              <a:rPr lang="en-US"/>
              <a:t>detect emotion in faces (from original milestone 4)</a:t>
            </a:r>
          </a:p>
          <a:p>
            <a:pPr indent="-228600" lvl="1" marL="914400" rtl="0">
              <a:spcBef>
                <a:spcPts val="0"/>
              </a:spcBef>
            </a:pPr>
            <a:r>
              <a:rPr lang="en-US"/>
              <a:t>track a color in the environment</a:t>
            </a:r>
          </a:p>
          <a:p>
            <a:pPr indent="-228600" lvl="1" marL="914400" rtl="0">
              <a:spcBef>
                <a:spcPts val="0"/>
              </a:spcBef>
            </a:pPr>
            <a:r>
              <a:rPr lang="en-US"/>
              <a:t>track the position of color in the environment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2</a:t>
            </a:r>
          </a:p>
        </p:txBody>
      </p:sp>
      <p:sp>
        <p:nvSpPr>
          <p:cNvPr id="352" name="Shape 35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0" lvl="0" marL="0" marR="0" rtl="0" algn="l">
              <a:lnSpc>
                <a:spcPct val="100000"/>
              </a:lnSpc>
              <a:spcBef>
                <a:spcPts val="1000"/>
              </a:spcBef>
              <a:spcAft>
                <a:spcPts val="0"/>
              </a:spcAft>
              <a:buNone/>
            </a:pPr>
            <a:r>
              <a:rPr lang="en-US"/>
              <a:t>Environmental Mapping Team</a:t>
            </a:r>
          </a:p>
          <a:p>
            <a:pPr indent="-228600" lvl="2" marL="1371600" rtl="0">
              <a:spcBef>
                <a:spcPts val="0"/>
              </a:spcBef>
            </a:pPr>
            <a:r>
              <a:rPr lang="en-US"/>
              <a:t>Log accelerometer data to the Android Monitor to track the movement of the phone.</a:t>
            </a:r>
          </a:p>
          <a:p>
            <a:pPr indent="-228600" lvl="2" marL="1371600" rtl="0">
              <a:spcBef>
                <a:spcPts val="0"/>
              </a:spcBef>
            </a:pPr>
            <a:r>
              <a:rPr lang="en-US"/>
              <a:t>Created standalone app that tracks battery information that will later be integrated into the main RoboApp. The battery information will be used to ultimately influence the cat behavior/mood.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3</a:t>
            </a:r>
          </a:p>
        </p:txBody>
      </p:sp>
      <p:sp>
        <p:nvSpPr>
          <p:cNvPr id="358" name="Shape 35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Active listening using PhotoSphinx</a:t>
            </a:r>
          </a:p>
          <a:p>
            <a:pPr indent="-228600" lvl="2" marL="1371600" rtl="0">
              <a:spcBef>
                <a:spcPts val="0"/>
              </a:spcBef>
            </a:pPr>
            <a:r>
              <a:rPr lang="en-US"/>
              <a:t>found to be impossible using only Google Play Services</a:t>
            </a:r>
          </a:p>
          <a:p>
            <a:pPr indent="-228600" lvl="1" marL="914400" rtl="0">
              <a:spcBef>
                <a:spcPts val="0"/>
              </a:spcBef>
            </a:pPr>
            <a:r>
              <a:rPr lang="en-US"/>
              <a:t>Allow Voice Commands to work with servos motors</a:t>
            </a:r>
          </a:p>
          <a:p>
            <a:pPr indent="-228600" lvl="0" marL="457200" rtl="0">
              <a:spcBef>
                <a:spcPts val="0"/>
              </a:spcBef>
            </a:pPr>
            <a:r>
              <a:rPr lang="en-US"/>
              <a:t>Facial Recognition Team</a:t>
            </a:r>
          </a:p>
          <a:p>
            <a:pPr indent="-228600" lvl="1" marL="914400" rtl="0">
              <a:spcBef>
                <a:spcPts val="0"/>
              </a:spcBef>
            </a:pPr>
            <a:r>
              <a:rPr lang="en-US"/>
              <a:t>Begin coding to all the cat to move its head to center a recognized face in its field of view</a:t>
            </a:r>
          </a:p>
          <a:p>
            <a:pPr indent="-299719" lvl="2" marL="1371600" marR="0" rtl="0" algn="l">
              <a:lnSpc>
                <a:spcPct val="100000"/>
              </a:lnSpc>
              <a:spcBef>
                <a:spcPts val="1000"/>
              </a:spcBef>
              <a:spcAft>
                <a:spcPts val="0"/>
              </a:spcAft>
              <a:buClr>
                <a:schemeClr val="accent1"/>
              </a:buClr>
              <a:buSzPct val="80000"/>
              <a:buFont typeface="Noto Sans Symbols"/>
            </a:pPr>
            <a:r>
              <a:rPr lang="en-US"/>
              <a:t>This functionality will be completed in Milestone 4	</a:t>
            </a:r>
          </a:p>
          <a:p>
            <a:pPr indent="-228600" lvl="1" marL="914400" marR="0" rtl="0" algn="l">
              <a:lnSpc>
                <a:spcPct val="100000"/>
              </a:lnSpc>
              <a:spcBef>
                <a:spcPts val="1000"/>
              </a:spcBef>
              <a:spcAft>
                <a:spcPts val="0"/>
              </a:spcAft>
            </a:pPr>
            <a:r>
              <a:rPr lang="en-US"/>
              <a:t>Integrate Color Tracking standalone app into RoboApp</a:t>
            </a:r>
          </a:p>
          <a:p>
            <a:pPr indent="-228600" lvl="1" marL="914400" rtl="0">
              <a:spcBef>
                <a:spcPts val="0"/>
              </a:spcBef>
            </a:pPr>
            <a:r>
              <a:rPr lang="en-US"/>
              <a:t>remove all openCV code from app</a:t>
            </a:r>
          </a:p>
          <a:p>
            <a:pPr indent="-228600" lvl="0" marL="457200" rtl="0">
              <a:spcBef>
                <a:spcPts val="0"/>
              </a:spcBef>
            </a:pPr>
            <a:r>
              <a:rPr lang="en-US"/>
              <a:t>Environmental Mapping team</a:t>
            </a:r>
          </a:p>
          <a:p>
            <a:pPr indent="-228600" lvl="1" marL="914400" rtl="0">
              <a:spcBef>
                <a:spcPts val="0"/>
              </a:spcBef>
            </a:pPr>
            <a:r>
              <a:rPr lang="en-US"/>
              <a:t>Send and receive data to and from the phone to the arduino board</a:t>
            </a:r>
          </a:p>
          <a:p>
            <a:pPr indent="-228600" lvl="1" marL="914400" rtl="0">
              <a:spcBef>
                <a:spcPts val="0"/>
              </a:spcBef>
            </a:pPr>
            <a:r>
              <a:rPr lang="en-US"/>
              <a:t>integrate standalone battery indicator into RoboApp</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4 </a:t>
            </a:r>
          </a:p>
        </p:txBody>
      </p:sp>
      <p:sp>
        <p:nvSpPr>
          <p:cNvPr id="364" name="Shape 36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320040" lvl="1" marL="914400" rtl="0">
              <a:spcBef>
                <a:spcPts val="0"/>
              </a:spcBef>
              <a:buSzPct val="79999"/>
            </a:pPr>
            <a:r>
              <a:rPr lang="en-US" sz="1800"/>
              <a:t>Find some way to get waveform or volume data via constant listening</a:t>
            </a:r>
          </a:p>
          <a:p>
            <a:pPr indent="-320040" lvl="1" marL="914400" rtl="0">
              <a:spcBef>
                <a:spcPts val="0"/>
              </a:spcBef>
              <a:buSzPct val="79999"/>
            </a:pPr>
            <a:r>
              <a:rPr lang="en-US" sz="1800"/>
              <a:t>Get cat to respond to loud noises</a:t>
            </a:r>
          </a:p>
          <a:p>
            <a:pPr indent="-228600" lvl="0" marL="457200" rtl="0">
              <a:spcBef>
                <a:spcPts val="0"/>
              </a:spcBef>
            </a:pPr>
            <a:r>
              <a:rPr lang="en-US"/>
              <a:t>Facial Recognition Team</a:t>
            </a:r>
          </a:p>
          <a:p>
            <a:pPr indent="-228600" lvl="1" marL="914400" rtl="0">
              <a:spcBef>
                <a:spcPts val="0"/>
              </a:spcBef>
            </a:pPr>
            <a:r>
              <a:rPr lang="en-US"/>
              <a:t>Full ability to move head to track faces and colors</a:t>
            </a:r>
          </a:p>
          <a:p>
            <a:pPr indent="-228600" lvl="1" marL="914400" rtl="0">
              <a:spcBef>
                <a:spcPts val="0"/>
              </a:spcBef>
            </a:pPr>
            <a:r>
              <a:rPr lang="en-US"/>
              <a:t>responses to emotion detected in faces implemented</a:t>
            </a:r>
          </a:p>
          <a:p>
            <a:pPr indent="-228600" lvl="0" marL="457200" rtl="0">
              <a:spcBef>
                <a:spcPts val="0"/>
              </a:spcBef>
            </a:pPr>
            <a:r>
              <a:rPr lang="en-US"/>
              <a:t>Environmental Mapping Team</a:t>
            </a:r>
          </a:p>
          <a:p>
            <a:pPr indent="-320040" lvl="1" marL="914400" rtl="0">
              <a:spcBef>
                <a:spcPts val="0"/>
              </a:spcBef>
              <a:buSzPct val="79999"/>
            </a:pPr>
            <a:r>
              <a:rPr lang="en-US" sz="1800"/>
              <a:t>Develop map of the cat’s surroundings based on the distance data gathered by the ultrasonic sensor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2</a:t>
            </a:r>
          </a:p>
          <a:p>
            <a:pPr lvl="0" rtl="0">
              <a:spcBef>
                <a:spcPts val="0"/>
              </a:spcBef>
              <a:buNone/>
            </a:pPr>
            <a:r>
              <a:t/>
            </a:r>
            <a:endParaRPr/>
          </a:p>
        </p:txBody>
      </p:sp>
      <p:sp>
        <p:nvSpPr>
          <p:cNvPr id="370" name="Shape 370"/>
          <p:cNvSpPr txBox="1"/>
          <p:nvPr>
            <p:ph idx="1" type="body"/>
          </p:nvPr>
        </p:nvSpPr>
        <p:spPr>
          <a:xfrm>
            <a:off x="1154950" y="2603500"/>
            <a:ext cx="69564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342900" lvl="1" marL="914400" rtl="0">
              <a:spcBef>
                <a:spcPts val="0"/>
              </a:spcBef>
              <a:buSzPct val="100000"/>
            </a:pPr>
            <a:r>
              <a:rPr lang="en-US" sz="1800"/>
              <a:t>Alex: </a:t>
            </a:r>
          </a:p>
          <a:p>
            <a:pPr indent="-342900" lvl="2" marL="1371600" rtl="0">
              <a:spcBef>
                <a:spcPts val="0"/>
              </a:spcBef>
              <a:buSzPct val="100000"/>
            </a:pPr>
            <a:r>
              <a:rPr lang="en-US" sz="1800"/>
              <a:t>Added menu button</a:t>
            </a:r>
          </a:p>
          <a:p>
            <a:pPr indent="-342900" lvl="2" marL="1371600" rtl="0">
              <a:spcBef>
                <a:spcPts val="0"/>
              </a:spcBef>
              <a:buSzPct val="100000"/>
            </a:pPr>
            <a:r>
              <a:rPr lang="en-US" sz="1800"/>
              <a:t>Added new voice command</a:t>
            </a:r>
          </a:p>
          <a:p>
            <a:pPr indent="-342900" lvl="2" marL="1371600" rtl="0">
              <a:spcBef>
                <a:spcPts val="0"/>
              </a:spcBef>
              <a:buSzPct val="100000"/>
            </a:pPr>
            <a:r>
              <a:rPr lang="en-US" sz="1800"/>
              <a:t>Tell the user when a command is not recognized</a:t>
            </a:r>
          </a:p>
          <a:p>
            <a:pPr indent="-342900" lvl="2" marL="1371600" rtl="0">
              <a:spcBef>
                <a:spcPts val="0"/>
              </a:spcBef>
              <a:buSzPct val="100000"/>
            </a:pPr>
            <a:r>
              <a:rPr lang="en-US" sz="1800"/>
              <a:t>Attempted to implement pocketsphinx for active listening of commands</a:t>
            </a:r>
          </a:p>
          <a:p>
            <a:pPr indent="-342900" lvl="1" marL="914400" rtl="0">
              <a:spcBef>
                <a:spcPts val="0"/>
              </a:spcBef>
              <a:buSzPct val="100000"/>
            </a:pPr>
            <a:r>
              <a:rPr lang="en-US" sz="1800"/>
              <a:t>Kurtis:</a:t>
            </a:r>
          </a:p>
          <a:p>
            <a:pPr indent="-342900" lvl="2" marL="1371600" rtl="0">
              <a:spcBef>
                <a:spcPts val="0"/>
              </a:spcBef>
              <a:buSzPct val="100000"/>
            </a:pPr>
            <a:r>
              <a:rPr lang="en-US" sz="1800"/>
              <a:t>Added command to make the cat cry.</a:t>
            </a:r>
          </a:p>
          <a:p>
            <a:pPr indent="-342900" lvl="2" marL="1371600" rtl="0">
              <a:spcBef>
                <a:spcPts val="0"/>
              </a:spcBef>
              <a:buSzPct val="100000"/>
            </a:pPr>
            <a:r>
              <a:rPr lang="en-US" sz="1800"/>
              <a:t>Added command to make the cat disgusted with us. </a:t>
            </a:r>
          </a:p>
          <a:p>
            <a:pPr indent="0" lvl="0" mar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2</a:t>
            </a:r>
          </a:p>
          <a:p>
            <a:pPr lvl="0" rtl="0">
              <a:spcBef>
                <a:spcPts val="0"/>
              </a:spcBef>
              <a:buNone/>
            </a:pPr>
            <a:r>
              <a:t/>
            </a:r>
            <a:endParaRPr/>
          </a:p>
        </p:txBody>
      </p:sp>
      <p:sp>
        <p:nvSpPr>
          <p:cNvPr id="376" name="Shape 37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 </a:t>
            </a:r>
          </a:p>
          <a:p>
            <a:pPr indent="-228600" lvl="2" marL="1371600" rtl="0">
              <a:spcBef>
                <a:spcPts val="0"/>
              </a:spcBef>
            </a:pPr>
            <a:r>
              <a:rPr lang="en-US"/>
              <a:t>Initially, added a standalone app to track faces, track eye position, and detect happiness by mouth shape and eye position</a:t>
            </a:r>
          </a:p>
          <a:p>
            <a:pPr indent="-228600" lvl="3" marL="1828800" rtl="0">
              <a:spcBef>
                <a:spcPts val="0"/>
              </a:spcBef>
            </a:pPr>
            <a:r>
              <a:rPr lang="en-US"/>
              <a:t>This app is implemented entirely using google play services </a:t>
            </a:r>
          </a:p>
          <a:p>
            <a:pPr indent="-228600" lvl="2" marL="1371600" rtl="0">
              <a:spcBef>
                <a:spcPts val="0"/>
              </a:spcBef>
            </a:pPr>
            <a:r>
              <a:rPr lang="en-US"/>
              <a:t>Later, Integrated this app into Roboapp. This functionality is now available via the developer menu and a voice command</a:t>
            </a:r>
          </a:p>
          <a:p>
            <a:pPr indent="-228600" lvl="3" marL="1828800" rtl="0">
              <a:spcBef>
                <a:spcPts val="0"/>
              </a:spcBef>
            </a:pPr>
            <a:r>
              <a:rPr lang="en-US"/>
              <a:t>several changes were made to the code from the standalone app </a:t>
            </a:r>
          </a:p>
          <a:p>
            <a:pPr indent="-228600" lvl="3" marL="1828800" rtl="0">
              <a:spcBef>
                <a:spcPts val="0"/>
              </a:spcBef>
            </a:pPr>
            <a:r>
              <a:rPr lang="en-US"/>
              <a:t>it will not passively track faces until we are sure the head movements associated with it are safe.</a:t>
            </a: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System Architecture</a:t>
            </a:r>
          </a:p>
        </p:txBody>
      </p:sp>
      <p:sp>
        <p:nvSpPr>
          <p:cNvPr id="241" name="Shape 241"/>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RoboApp is written using AndroidSDK</a:t>
            </a:r>
          </a:p>
          <a:p>
            <a:pPr indent="-403860" lvl="0" marL="342900" marR="0" rtl="0" algn="l">
              <a:spcBef>
                <a:spcPts val="100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The code within the project is written in Java and Matlab. We will mainly be using the Java code.</a:t>
            </a:r>
          </a:p>
          <a:p>
            <a:pPr indent="-403860" lvl="0" marL="342900" marR="0" rtl="0" algn="l">
              <a:spcBef>
                <a:spcPts val="1000"/>
              </a:spcBef>
              <a:spcAft>
                <a:spcPts val="0"/>
              </a:spcAft>
              <a:buClr>
                <a:schemeClr val="accent1"/>
              </a:buClr>
              <a:buSzPct val="100000"/>
              <a:buFont typeface="Noto Sans Symbols"/>
              <a:buChar char="▶"/>
            </a:pPr>
            <a:r>
              <a:rPr lang="en-US" sz="2400"/>
              <a:t>The app is deployed to the phone, then the phone, with the app running is connected via usb to the cat and mounted on the cat to serve as its “head.”</a:t>
            </a:r>
          </a:p>
          <a:p>
            <a:pPr indent="-403860" lvl="0" marL="342900" marR="0" rtl="0" algn="l">
              <a:spcBef>
                <a:spcPts val="1000"/>
              </a:spcBef>
              <a:spcAft>
                <a:spcPts val="0"/>
              </a:spcAft>
              <a:buClr>
                <a:schemeClr val="accent1"/>
              </a:buClr>
              <a:buSzPct val="100000"/>
              <a:buFont typeface="Noto Sans Symbols"/>
              <a:buChar char="▶"/>
            </a:pPr>
            <a:r>
              <a:rPr lang="en-US" sz="2400"/>
              <a:t>There are 4 main modules: Face Tracking, Color Tracking, Speech Recognition, and Environmental mapping.</a:t>
            </a:r>
          </a:p>
          <a:p>
            <a:pPr indent="-403860" lvl="0" marL="342900" marR="0" rtl="0" algn="l">
              <a:spcBef>
                <a:spcPts val="1000"/>
              </a:spcBef>
              <a:spcAft>
                <a:spcPts val="0"/>
              </a:spcAft>
              <a:buClr>
                <a:schemeClr val="accent1"/>
              </a:buClr>
              <a:buSzPct val="100000"/>
              <a:buFont typeface="Noto Sans Symbols"/>
              <a:buChar char="▶"/>
            </a:pPr>
            <a:r>
              <a:rPr lang="en-US" sz="2400"/>
              <a:t>See Diagram next slide</a:t>
            </a:r>
          </a:p>
          <a:p>
            <a:pPr indent="0" lvl="0" marL="0" marR="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1154949" y="973675"/>
            <a:ext cx="94221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Individual Contributions: Milestone 2</a:t>
            </a:r>
          </a:p>
          <a:p>
            <a:pPr lvl="0" rtl="0">
              <a:spcBef>
                <a:spcPts val="0"/>
              </a:spcBef>
              <a:buNone/>
            </a:pPr>
            <a:r>
              <a:t/>
            </a:r>
            <a:endParaRPr/>
          </a:p>
        </p:txBody>
      </p:sp>
      <p:sp>
        <p:nvSpPr>
          <p:cNvPr id="382" name="Shape 38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Lukas</a:t>
            </a:r>
          </a:p>
          <a:p>
            <a:pPr indent="-228600" lvl="2" marL="1371600" rtl="0">
              <a:spcBef>
                <a:spcPts val="0"/>
              </a:spcBef>
            </a:pPr>
            <a:r>
              <a:rPr lang="en-US"/>
              <a:t>Created standalone app to begin implementing color tracking, to be added to Robocat app later on.</a:t>
            </a: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1154949" y="988775"/>
            <a:ext cx="102552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2</a:t>
            </a:r>
          </a:p>
          <a:p>
            <a:pPr lvl="0" rtl="0">
              <a:spcBef>
                <a:spcPts val="0"/>
              </a:spcBef>
              <a:buNone/>
            </a:pPr>
            <a:r>
              <a:t/>
            </a:r>
            <a:endParaRPr/>
          </a:p>
        </p:txBody>
      </p:sp>
      <p:sp>
        <p:nvSpPr>
          <p:cNvPr id="388" name="Shape 38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42900" lvl="0" marL="457200" rtl="0">
              <a:spcBef>
                <a:spcPts val="0"/>
              </a:spcBef>
              <a:buSzPct val="100000"/>
            </a:pPr>
            <a:r>
              <a:rPr lang="en-US"/>
              <a:t>Environmental Mapping Team: </a:t>
            </a:r>
          </a:p>
          <a:p>
            <a:pPr indent="-342900" lvl="1" marL="914400" rtl="0">
              <a:spcBef>
                <a:spcPts val="0"/>
              </a:spcBef>
              <a:buSzPct val="100000"/>
            </a:pPr>
            <a:r>
              <a:rPr lang="en-US" sz="1800"/>
              <a:t>Seattle: </a:t>
            </a:r>
          </a:p>
          <a:p>
            <a:pPr indent="-342900" lvl="2" marL="1371600" rtl="0">
              <a:spcBef>
                <a:spcPts val="0"/>
              </a:spcBef>
              <a:buSzPct val="100000"/>
            </a:pPr>
            <a:r>
              <a:rPr lang="en-US" sz="1800"/>
              <a:t>Log accelerometer data to the Android Monitor to track the movement of the phone.</a:t>
            </a:r>
          </a:p>
          <a:p>
            <a:pPr indent="-342900" lvl="1" marL="914400" rtl="0">
              <a:spcBef>
                <a:spcPts val="0"/>
              </a:spcBef>
              <a:buSzPct val="100000"/>
            </a:pPr>
            <a:r>
              <a:rPr lang="en-US" sz="1800"/>
              <a:t>Zach</a:t>
            </a:r>
          </a:p>
          <a:p>
            <a:pPr indent="-342900" lvl="2" marL="1371600" rtl="0">
              <a:spcBef>
                <a:spcPts val="0"/>
              </a:spcBef>
              <a:buSzPct val="100000"/>
            </a:pPr>
            <a:r>
              <a:rPr lang="en-US" sz="1800"/>
              <a:t>Created standalone app that tracks battery information that will later be integrated into the main RoboApp. The battery information will be used to ultimately influence the cat behavior/mood.</a:t>
            </a:r>
          </a:p>
          <a:p>
            <a:pPr lvl="0" rt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3</a:t>
            </a:r>
          </a:p>
        </p:txBody>
      </p:sp>
      <p:sp>
        <p:nvSpPr>
          <p:cNvPr id="394" name="Shape 39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228600" lvl="1" marL="914400" rtl="0">
              <a:spcBef>
                <a:spcPts val="0"/>
              </a:spcBef>
            </a:pPr>
            <a:r>
              <a:rPr lang="en-US"/>
              <a:t>Alex: </a:t>
            </a:r>
          </a:p>
          <a:p>
            <a:pPr indent="-228600" lvl="2" marL="1371600" rtl="0">
              <a:spcBef>
                <a:spcPts val="0"/>
              </a:spcBef>
            </a:pPr>
            <a:r>
              <a:rPr lang="en-US"/>
              <a:t>Implement active listening, either via pocketsphinx or some different method</a:t>
            </a:r>
          </a:p>
          <a:p>
            <a:pPr indent="-228600" lvl="1" marL="914400" rtl="0">
              <a:spcBef>
                <a:spcPts val="0"/>
              </a:spcBef>
            </a:pPr>
            <a:r>
              <a:rPr lang="en-US"/>
              <a:t>Kurtis</a:t>
            </a:r>
          </a:p>
          <a:p>
            <a:pPr indent="-228600" lvl="2" marL="1371600" rtl="0">
              <a:spcBef>
                <a:spcPts val="0"/>
              </a:spcBef>
            </a:pPr>
            <a:r>
              <a:rPr lang="en-US"/>
              <a:t>Add developer option to display the text version of speech commands, so that the user can see what the cat heard</a:t>
            </a:r>
          </a:p>
          <a:p>
            <a:pPr indent="-228600" lvl="2" marL="1371600" rtl="0">
              <a:spcBef>
                <a:spcPts val="0"/>
              </a:spcBef>
            </a:pPr>
            <a:r>
              <a:rPr lang="en-US"/>
              <a:t>implement continuous voice recognition</a:t>
            </a:r>
          </a:p>
          <a:p>
            <a:pPr indent="-228600" lvl="2" marL="1371600" rtl="0">
              <a:spcBef>
                <a:spcPts val="0"/>
              </a:spcBef>
            </a:pPr>
            <a:r>
              <a:rPr lang="en-US"/>
              <a:t>debug mapping of voice command to actions</a:t>
            </a:r>
          </a:p>
          <a:p>
            <a:pPr indent="-228600" lvl="2" marL="1371600" rtl="0">
              <a:spcBef>
                <a:spcPts val="0"/>
              </a:spcBef>
            </a:pPr>
            <a:r>
              <a:rPr lang="en-US"/>
              <a:t>Figure out if there are any crucial commands our client wants added so we can add them in.</a:t>
            </a: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3</a:t>
            </a:r>
          </a:p>
        </p:txBody>
      </p:sp>
      <p:sp>
        <p:nvSpPr>
          <p:cNvPr id="400" name="Shape 40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a:t>
            </a:r>
          </a:p>
          <a:p>
            <a:pPr indent="-228600" lvl="2" marL="1371600" rtl="0">
              <a:spcBef>
                <a:spcPts val="0"/>
              </a:spcBef>
            </a:pPr>
            <a:r>
              <a:rPr lang="en-US"/>
              <a:t>Begin implementing head movement to accompany facial recognition</a:t>
            </a:r>
          </a:p>
          <a:p>
            <a:pPr indent="-228600" lvl="2" marL="1371600" rtl="0">
              <a:spcBef>
                <a:spcPts val="0"/>
              </a:spcBef>
            </a:pPr>
            <a:r>
              <a:rPr lang="en-US"/>
              <a:t>Also begin implementing response to perceived happiness of tracked faces.</a:t>
            </a:r>
          </a:p>
          <a:p>
            <a:pPr indent="-228600" lvl="2" marL="1371600" rtl="0">
              <a:spcBef>
                <a:spcPts val="0"/>
              </a:spcBef>
            </a:pPr>
            <a:r>
              <a:rPr lang="en-US"/>
              <a:t>Both of these steps are not expected to be fully implemented until milestone 4</a:t>
            </a:r>
          </a:p>
          <a:p>
            <a:pPr indent="-228600" lvl="2" marL="1371600" rtl="0">
              <a:spcBef>
                <a:spcPts val="0"/>
              </a:spcBef>
            </a:pPr>
            <a:r>
              <a:rPr lang="en-US" sz="1600"/>
              <a:t>remove all openCV code from app</a:t>
            </a:r>
          </a:p>
          <a:p>
            <a:pPr indent="-228600" lvl="1" marL="914400" rtl="0">
              <a:spcBef>
                <a:spcPts val="0"/>
              </a:spcBef>
            </a:pPr>
            <a:r>
              <a:rPr lang="en-US"/>
              <a:t>Lukas</a:t>
            </a:r>
          </a:p>
          <a:p>
            <a:pPr indent="-228600" lvl="2" marL="1371600" rtl="0">
              <a:spcBef>
                <a:spcPts val="0"/>
              </a:spcBef>
            </a:pPr>
            <a:r>
              <a:rPr lang="en-US"/>
              <a:t>Integrate the Standalone color tracking app with Roboapp</a:t>
            </a:r>
          </a:p>
          <a:p>
            <a:pPr indent="-228600" lvl="2" marL="1371600" rtl="0">
              <a:spcBef>
                <a:spcPts val="0"/>
              </a:spcBef>
            </a:pPr>
            <a:r>
              <a:rPr lang="en-US"/>
              <a:t>begin implementing head movements to track</a:t>
            </a: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3</a:t>
            </a:r>
          </a:p>
        </p:txBody>
      </p:sp>
      <p:sp>
        <p:nvSpPr>
          <p:cNvPr id="406" name="Shape 40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Environmental Mapping Team </a:t>
            </a:r>
          </a:p>
          <a:p>
            <a:pPr indent="-228600" lvl="1" marL="914400" rtl="0">
              <a:spcBef>
                <a:spcPts val="0"/>
              </a:spcBef>
            </a:pPr>
            <a:r>
              <a:rPr lang="en-US"/>
              <a:t>Seattle</a:t>
            </a:r>
          </a:p>
          <a:p>
            <a:pPr indent="-294639" lvl="2" marL="1371600" rtl="0">
              <a:spcBef>
                <a:spcPts val="0"/>
              </a:spcBef>
              <a:buSzPct val="74285"/>
            </a:pPr>
            <a:r>
              <a:rPr lang="en-US"/>
              <a:t>Arduino to Servos connection.</a:t>
            </a:r>
            <a:br>
              <a:rPr lang="en-US" sz="1600"/>
            </a:br>
          </a:p>
          <a:p>
            <a:pPr indent="-228600" lvl="1" marL="914400" rtl="0">
              <a:spcBef>
                <a:spcPts val="0"/>
              </a:spcBef>
            </a:pPr>
            <a:r>
              <a:rPr lang="en-US"/>
              <a:t>Zach</a:t>
            </a:r>
          </a:p>
          <a:p>
            <a:pPr indent="-228600" lvl="2" marL="1371600" rtl="0">
              <a:spcBef>
                <a:spcPts val="0"/>
              </a:spcBef>
            </a:pPr>
            <a:r>
              <a:rPr lang="en-US"/>
              <a:t>integrate battery information into main RoboApp</a:t>
            </a:r>
          </a:p>
          <a:p>
            <a:pPr indent="-228600" lvl="2" marL="1371600" rtl="0">
              <a:spcBef>
                <a:spcPts val="0"/>
              </a:spcBef>
            </a:pPr>
            <a:r>
              <a:rPr lang="en-US"/>
              <a:t>Receive distance measurement data from the ultrasonic sensor.</a:t>
            </a:r>
          </a:p>
          <a:p>
            <a:pPr indent="0" lvl="0" marL="914400" rtl="0">
              <a:spcBef>
                <a:spcPts val="0"/>
              </a:spcBef>
              <a:buNone/>
            </a:pPr>
            <a:r>
              <a:t/>
            </a:r>
            <a:endParaRP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Our new MVP</a:t>
            </a:r>
          </a:p>
        </p:txBody>
      </p:sp>
      <p:sp>
        <p:nvSpPr>
          <p:cNvPr id="412" name="Shape 412"/>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42900" lvl="0" marL="457200" marR="0" rtl="0" algn="l">
              <a:spcBef>
                <a:spcPts val="0"/>
              </a:spcBef>
              <a:spcAft>
                <a:spcPts val="0"/>
              </a:spcAft>
              <a:buClr>
                <a:srgbClr val="3F3F3F"/>
              </a:buClr>
              <a:buSzPct val="100000"/>
              <a:buFont typeface="Questrial"/>
            </a:pPr>
            <a:r>
              <a:rPr lang="en-US"/>
              <a:t>Our MVP did not change! Our current goals still go far beyond the MVP</a:t>
            </a:r>
          </a:p>
          <a:p>
            <a:pPr indent="-228600" lvl="0" marL="457200" marR="0" rtl="0" algn="l">
              <a:spcBef>
                <a:spcPts val="0"/>
              </a:spcBef>
              <a:spcAft>
                <a:spcPts val="0"/>
              </a:spcAft>
            </a:pPr>
            <a:r>
              <a:rPr lang="en-US"/>
              <a:t>Requirements</a:t>
            </a:r>
          </a:p>
          <a:p>
            <a:pPr indent="-228600" lvl="1" marL="914400" marR="0" rtl="0" algn="l">
              <a:spcBef>
                <a:spcPts val="0"/>
              </a:spcBef>
              <a:spcAft>
                <a:spcPts val="0"/>
              </a:spcAft>
            </a:pPr>
            <a:r>
              <a:rPr lang="en-US"/>
              <a:t>Continuous Voice Recognition for existing commands</a:t>
            </a:r>
          </a:p>
          <a:p>
            <a:pPr indent="-228600" lvl="1" marL="914400" marR="0" rtl="0" algn="l">
              <a:spcBef>
                <a:spcPts val="0"/>
              </a:spcBef>
              <a:spcAft>
                <a:spcPts val="0"/>
              </a:spcAft>
            </a:pPr>
            <a:r>
              <a:rPr lang="en-US"/>
              <a:t>Color Tracking ability</a:t>
            </a:r>
          </a:p>
          <a:p>
            <a:pPr indent="-228600" lvl="1" marL="914400" marR="0" rtl="0" algn="l">
              <a:spcBef>
                <a:spcPts val="0"/>
              </a:spcBef>
              <a:spcAft>
                <a:spcPts val="0"/>
              </a:spcAft>
            </a:pPr>
            <a:r>
              <a:rPr lang="en-US"/>
              <a:t>Face Tracking ability</a:t>
            </a:r>
          </a:p>
          <a:p>
            <a:pPr indent="-228600" lvl="1" marL="914400" marR="0" rtl="0" algn="l">
              <a:spcBef>
                <a:spcPts val="0"/>
              </a:spcBef>
              <a:spcAft>
                <a:spcPts val="0"/>
              </a:spcAft>
            </a:pPr>
            <a:r>
              <a:rPr lang="en-US"/>
              <a:t>Environmental mapping: functioning sensor and mapping. The cat can’t walk, so functionality will be slightly limited</a:t>
            </a:r>
          </a:p>
          <a:p>
            <a:pPr indent="-228600" lvl="1" marL="914400" marR="0" rtl="0" algn="l">
              <a:spcBef>
                <a:spcPts val="0"/>
              </a:spcBef>
              <a:spcAft>
                <a:spcPts val="0"/>
              </a:spcAft>
            </a:pPr>
            <a:r>
              <a:rPr lang="en-US"/>
              <a:t>Log accelerometer data</a:t>
            </a:r>
          </a:p>
          <a:p>
            <a:pPr indent="-228600" lvl="1" marL="914400" marR="0" rtl="0" algn="l">
              <a:spcBef>
                <a:spcPts val="0"/>
              </a:spcBef>
              <a:spcAft>
                <a:spcPts val="0"/>
              </a:spcAft>
            </a:pPr>
            <a:r>
              <a:rPr lang="en-US"/>
              <a:t>Add Battery indicator</a:t>
            </a:r>
          </a:p>
          <a:p>
            <a:pPr indent="-228600" lvl="1" marL="914400" rtl="0">
              <a:spcBef>
                <a:spcPts val="0"/>
              </a:spcBef>
            </a:pPr>
            <a:r>
              <a:rPr lang="en-US" sz="1800"/>
              <a:t>We will deliver an application that is far more manageable and sustainable than what was given to us and former groups before us, with clean and descriptive documentation and code.</a:t>
            </a:r>
          </a:p>
          <a:p>
            <a:pPr indent="-228600" lvl="0" marL="457200" marR="0" rtl="0" algn="l">
              <a:spcBef>
                <a:spcPts val="0"/>
              </a:spcBef>
              <a:spcAft>
                <a:spcPts val="0"/>
              </a:spcAft>
            </a:pPr>
            <a:r>
              <a:rPr lang="en-US"/>
              <a:t>We will meet and exceed these goals according to our schedule!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Use cases</a:t>
            </a:r>
          </a:p>
        </p:txBody>
      </p:sp>
      <p:sp>
        <p:nvSpPr>
          <p:cNvPr id="418" name="Shape 41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20040" lvl="0" marL="457200" marR="0" rtl="0" algn="l">
              <a:lnSpc>
                <a:spcPct val="100000"/>
              </a:lnSpc>
              <a:spcBef>
                <a:spcPts val="1000"/>
              </a:spcBef>
              <a:spcAft>
                <a:spcPts val="0"/>
              </a:spcAft>
              <a:buClr>
                <a:schemeClr val="accent1"/>
              </a:buClr>
              <a:buSzPct val="79999"/>
              <a:buFont typeface="Noto Sans Symbols"/>
            </a:pPr>
            <a:r>
              <a:rPr lang="en-US"/>
              <a:t>Face Tracking Mode</a:t>
            </a:r>
          </a:p>
          <a:p>
            <a:pPr indent="-228600" lvl="1" marL="914400" marR="0" rtl="0" algn="l">
              <a:lnSpc>
                <a:spcPct val="100000"/>
              </a:lnSpc>
              <a:spcBef>
                <a:spcPts val="1000"/>
              </a:spcBef>
              <a:spcAft>
                <a:spcPts val="0"/>
              </a:spcAft>
            </a:pPr>
            <a:r>
              <a:rPr lang="en-US"/>
              <a:t>cat identifies a face and centers it in its field of view</a:t>
            </a:r>
          </a:p>
          <a:p>
            <a:pPr indent="-228600" lvl="0" marL="457200" marR="0" rtl="0" algn="l">
              <a:lnSpc>
                <a:spcPct val="100000"/>
              </a:lnSpc>
              <a:spcBef>
                <a:spcPts val="1000"/>
              </a:spcBef>
              <a:spcAft>
                <a:spcPts val="0"/>
              </a:spcAft>
            </a:pPr>
            <a:r>
              <a:rPr lang="en-US"/>
              <a:t>Color Tracking Mode</a:t>
            </a:r>
          </a:p>
          <a:p>
            <a:pPr indent="-228600" lvl="1" marL="914400" marR="0" rtl="0" algn="l">
              <a:lnSpc>
                <a:spcPct val="100000"/>
              </a:lnSpc>
              <a:spcBef>
                <a:spcPts val="1000"/>
              </a:spcBef>
              <a:spcAft>
                <a:spcPts val="0"/>
              </a:spcAft>
            </a:pPr>
            <a:r>
              <a:rPr lang="en-US"/>
              <a:t>cat identifies a color and centers it in its field of view</a:t>
            </a:r>
          </a:p>
          <a:p>
            <a:pPr indent="-228600" lvl="0" marL="457200" marR="0" rtl="0" algn="l">
              <a:lnSpc>
                <a:spcPct val="100000"/>
              </a:lnSpc>
              <a:spcBef>
                <a:spcPts val="1000"/>
              </a:spcBef>
              <a:spcAft>
                <a:spcPts val="0"/>
              </a:spcAft>
            </a:pPr>
            <a:r>
              <a:rPr lang="en-US"/>
              <a:t>All Modes</a:t>
            </a:r>
          </a:p>
          <a:p>
            <a:pPr indent="-228600" lvl="1" marL="914400" marR="0" rtl="0" algn="l">
              <a:lnSpc>
                <a:spcPct val="100000"/>
              </a:lnSpc>
              <a:spcBef>
                <a:spcPts val="1000"/>
              </a:spcBef>
              <a:spcAft>
                <a:spcPts val="0"/>
              </a:spcAft>
            </a:pPr>
            <a:r>
              <a:rPr lang="en-US"/>
              <a:t>Cat listens for voice commands</a:t>
            </a:r>
          </a:p>
          <a:p>
            <a:pPr indent="-228600" lvl="1" marL="914400" marR="0" rtl="0" algn="l">
              <a:lnSpc>
                <a:spcPct val="100000"/>
              </a:lnSpc>
              <a:spcBef>
                <a:spcPts val="1000"/>
              </a:spcBef>
              <a:spcAft>
                <a:spcPts val="0"/>
              </a:spcAft>
            </a:pPr>
            <a:r>
              <a:rPr lang="en-US"/>
              <a:t>Cat maps its environment using ultrasonic sensor</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pic>
        <p:nvPicPr>
          <p:cNvPr id="423" name="Shape 423"/>
          <p:cNvPicPr preferRelativeResize="0"/>
          <p:nvPr/>
        </p:nvPicPr>
        <p:blipFill>
          <a:blip r:embed="rId3">
            <a:alphaModFix/>
          </a:blip>
          <a:stretch>
            <a:fillRect/>
          </a:stretch>
        </p:blipFill>
        <p:spPr>
          <a:xfrm>
            <a:off x="256750" y="251699"/>
            <a:ext cx="4569650" cy="6354598"/>
          </a:xfrm>
          <a:prstGeom prst="rect">
            <a:avLst/>
          </a:prstGeom>
          <a:noFill/>
          <a:ln>
            <a:noFill/>
          </a:ln>
        </p:spPr>
      </p:pic>
      <p:pic>
        <p:nvPicPr>
          <p:cNvPr id="424" name="Shape 424"/>
          <p:cNvPicPr preferRelativeResize="0"/>
          <p:nvPr/>
        </p:nvPicPr>
        <p:blipFill>
          <a:blip r:embed="rId4">
            <a:alphaModFix/>
          </a:blip>
          <a:stretch>
            <a:fillRect/>
          </a:stretch>
        </p:blipFill>
        <p:spPr>
          <a:xfrm>
            <a:off x="6084425" y="152137"/>
            <a:ext cx="4654975" cy="65537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508673" y="620875"/>
            <a:ext cx="4591049" cy="5820374"/>
          </a:xfrm>
          <a:prstGeom prst="rect">
            <a:avLst/>
          </a:prstGeom>
          <a:noFill/>
          <a:ln>
            <a:noFill/>
          </a:ln>
        </p:spPr>
      </p:pic>
      <p:pic>
        <p:nvPicPr>
          <p:cNvPr id="430" name="Shape 430"/>
          <p:cNvPicPr preferRelativeResize="0"/>
          <p:nvPr/>
        </p:nvPicPr>
        <p:blipFill>
          <a:blip r:embed="rId4">
            <a:alphaModFix/>
          </a:blip>
          <a:stretch>
            <a:fillRect/>
          </a:stretch>
        </p:blipFill>
        <p:spPr>
          <a:xfrm>
            <a:off x="6946649" y="261049"/>
            <a:ext cx="3764575" cy="6335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Git Log- Alex</a:t>
            </a:r>
          </a:p>
        </p:txBody>
      </p:sp>
      <p:pic>
        <p:nvPicPr>
          <p:cNvPr id="436" name="Shape 436"/>
          <p:cNvPicPr preferRelativeResize="0"/>
          <p:nvPr/>
        </p:nvPicPr>
        <p:blipFill>
          <a:blip r:embed="rId3">
            <a:alphaModFix/>
          </a:blip>
          <a:stretch>
            <a:fillRect/>
          </a:stretch>
        </p:blipFill>
        <p:spPr>
          <a:xfrm>
            <a:off x="2427374" y="1680774"/>
            <a:ext cx="4180624" cy="2682999"/>
          </a:xfrm>
          <a:prstGeom prst="rect">
            <a:avLst/>
          </a:prstGeom>
          <a:noFill/>
          <a:ln>
            <a:noFill/>
          </a:ln>
        </p:spPr>
      </p:pic>
      <p:pic>
        <p:nvPicPr>
          <p:cNvPr id="437" name="Shape 437"/>
          <p:cNvPicPr preferRelativeResize="0"/>
          <p:nvPr/>
        </p:nvPicPr>
        <p:blipFill>
          <a:blip r:embed="rId4">
            <a:alphaModFix/>
          </a:blip>
          <a:stretch>
            <a:fillRect/>
          </a:stretch>
        </p:blipFill>
        <p:spPr>
          <a:xfrm>
            <a:off x="6786839" y="291625"/>
            <a:ext cx="4969236" cy="3189125"/>
          </a:xfrm>
          <a:prstGeom prst="rect">
            <a:avLst/>
          </a:prstGeom>
          <a:noFill/>
          <a:ln>
            <a:noFill/>
          </a:ln>
        </p:spPr>
      </p:pic>
      <p:pic>
        <p:nvPicPr>
          <p:cNvPr id="438" name="Shape 438"/>
          <p:cNvPicPr preferRelativeResize="0"/>
          <p:nvPr/>
        </p:nvPicPr>
        <p:blipFill>
          <a:blip r:embed="rId5">
            <a:alphaModFix/>
          </a:blip>
          <a:stretch>
            <a:fillRect/>
          </a:stretch>
        </p:blipFill>
        <p:spPr>
          <a:xfrm>
            <a:off x="6654225" y="3480749"/>
            <a:ext cx="5045500" cy="3238075"/>
          </a:xfrm>
          <a:prstGeom prst="rect">
            <a:avLst/>
          </a:prstGeom>
          <a:noFill/>
          <a:ln>
            <a:noFill/>
          </a:ln>
        </p:spPr>
      </p:pic>
      <p:pic>
        <p:nvPicPr>
          <p:cNvPr id="439" name="Shape 439"/>
          <p:cNvPicPr preferRelativeResize="0"/>
          <p:nvPr/>
        </p:nvPicPr>
        <p:blipFill>
          <a:blip r:embed="rId6">
            <a:alphaModFix/>
          </a:blip>
          <a:stretch>
            <a:fillRect/>
          </a:stretch>
        </p:blipFill>
        <p:spPr>
          <a:xfrm>
            <a:off x="2938389" y="4363775"/>
            <a:ext cx="3669609" cy="235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p:nvPr/>
        </p:nvSpPr>
        <p:spPr>
          <a:xfrm>
            <a:off x="5548200" y="58000"/>
            <a:ext cx="1095600" cy="1014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16686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a:off x="41562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66438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91314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a:off x="20235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a:off x="40350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60465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a:off x="80580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 name="Shape 255"/>
          <p:cNvSpPr txBox="1"/>
          <p:nvPr/>
        </p:nvSpPr>
        <p:spPr>
          <a:xfrm>
            <a:off x="1668600" y="3646500"/>
            <a:ext cx="1392000" cy="478500"/>
          </a:xfrm>
          <a:prstGeom prst="rect">
            <a:avLst/>
          </a:prstGeom>
          <a:noFill/>
          <a:ln>
            <a:noFill/>
          </a:ln>
        </p:spPr>
        <p:txBody>
          <a:bodyPr anchorCtr="0" anchor="t" bIns="91425" lIns="91425" rIns="91425" tIns="91425">
            <a:noAutofit/>
          </a:bodyPr>
          <a:lstStyle/>
          <a:p>
            <a:pPr lvl="0" algn="ctr">
              <a:spcBef>
                <a:spcPts val="0"/>
              </a:spcBef>
              <a:buNone/>
            </a:pPr>
            <a:r>
              <a:rPr lang="en-US"/>
              <a:t>Face Tracking</a:t>
            </a:r>
          </a:p>
        </p:txBody>
      </p:sp>
      <p:sp>
        <p:nvSpPr>
          <p:cNvPr id="256" name="Shape 256"/>
          <p:cNvSpPr txBox="1"/>
          <p:nvPr/>
        </p:nvSpPr>
        <p:spPr>
          <a:xfrm>
            <a:off x="41562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Color Tracking</a:t>
            </a:r>
          </a:p>
        </p:txBody>
      </p:sp>
      <p:sp>
        <p:nvSpPr>
          <p:cNvPr id="257" name="Shape 257"/>
          <p:cNvSpPr txBox="1"/>
          <p:nvPr/>
        </p:nvSpPr>
        <p:spPr>
          <a:xfrm>
            <a:off x="66438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Speech Recognition</a:t>
            </a:r>
          </a:p>
        </p:txBody>
      </p:sp>
      <p:sp>
        <p:nvSpPr>
          <p:cNvPr id="258" name="Shape 258"/>
          <p:cNvSpPr txBox="1"/>
          <p:nvPr/>
        </p:nvSpPr>
        <p:spPr>
          <a:xfrm>
            <a:off x="91314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Environmental Mapping</a:t>
            </a:r>
          </a:p>
        </p:txBody>
      </p:sp>
      <p:sp>
        <p:nvSpPr>
          <p:cNvPr id="259" name="Shape 259"/>
          <p:cNvSpPr txBox="1"/>
          <p:nvPr/>
        </p:nvSpPr>
        <p:spPr>
          <a:xfrm>
            <a:off x="22554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Google Play Services</a:t>
            </a:r>
          </a:p>
        </p:txBody>
      </p:sp>
      <p:sp>
        <p:nvSpPr>
          <p:cNvPr id="260" name="Shape 260"/>
          <p:cNvSpPr txBox="1"/>
          <p:nvPr/>
        </p:nvSpPr>
        <p:spPr>
          <a:xfrm>
            <a:off x="42669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PocketSphinx</a:t>
            </a:r>
          </a:p>
          <a:p>
            <a:pPr lvl="0" rtl="0" algn="ctr">
              <a:spcBef>
                <a:spcPts val="0"/>
              </a:spcBef>
              <a:buNone/>
            </a:pPr>
            <a:r>
              <a:rPr lang="en-US" sz="700"/>
              <a:t>http://cmusphinx.sourceforge.net/</a:t>
            </a:r>
          </a:p>
        </p:txBody>
      </p:sp>
      <p:sp>
        <p:nvSpPr>
          <p:cNvPr id="261" name="Shape 261"/>
          <p:cNvSpPr txBox="1"/>
          <p:nvPr/>
        </p:nvSpPr>
        <p:spPr>
          <a:xfrm>
            <a:off x="62784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Servos</a:t>
            </a:r>
          </a:p>
        </p:txBody>
      </p:sp>
      <p:sp>
        <p:nvSpPr>
          <p:cNvPr id="262" name="Shape 262"/>
          <p:cNvSpPr txBox="1"/>
          <p:nvPr/>
        </p:nvSpPr>
        <p:spPr>
          <a:xfrm>
            <a:off x="8289900" y="592275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Arduino</a:t>
            </a:r>
          </a:p>
        </p:txBody>
      </p:sp>
      <p:sp>
        <p:nvSpPr>
          <p:cNvPr id="263" name="Shape 263"/>
          <p:cNvSpPr txBox="1"/>
          <p:nvPr/>
        </p:nvSpPr>
        <p:spPr>
          <a:xfrm>
            <a:off x="5400000" y="3262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RoboApp</a:t>
            </a:r>
          </a:p>
        </p:txBody>
      </p:sp>
      <p:sp>
        <p:nvSpPr>
          <p:cNvPr id="264" name="Shape 264"/>
          <p:cNvSpPr/>
          <p:nvPr/>
        </p:nvSpPr>
        <p:spPr>
          <a:xfrm>
            <a:off x="5400000" y="1594750"/>
            <a:ext cx="1392000" cy="1392000"/>
          </a:xfrm>
          <a:prstGeom prst="snip2SameRect">
            <a:avLst>
              <a:gd fmla="val 16667"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 name="Shape 265"/>
          <p:cNvSpPr txBox="1"/>
          <p:nvPr/>
        </p:nvSpPr>
        <p:spPr>
          <a:xfrm>
            <a:off x="5400000" y="198635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Android Studio</a:t>
            </a:r>
          </a:p>
        </p:txBody>
      </p:sp>
      <p:cxnSp>
        <p:nvCxnSpPr>
          <p:cNvPr id="266" name="Shape 266"/>
          <p:cNvCxnSpPr>
            <a:stCxn id="248" idx="0"/>
            <a:endCxn id="264" idx="1"/>
          </p:cNvCxnSpPr>
          <p:nvPr/>
        </p:nvCxnSpPr>
        <p:spPr>
          <a:xfrm flipH="1" rot="10800000">
            <a:off x="4852200" y="2986650"/>
            <a:ext cx="1243800" cy="203100"/>
          </a:xfrm>
          <a:prstGeom prst="straightConnector1">
            <a:avLst/>
          </a:prstGeom>
          <a:noFill/>
          <a:ln cap="flat" cmpd="sng" w="9525">
            <a:solidFill>
              <a:schemeClr val="dk2"/>
            </a:solidFill>
            <a:prstDash val="solid"/>
            <a:round/>
            <a:headEnd len="lg" w="lg" type="none"/>
            <a:tailEnd len="lg" w="lg" type="triangle"/>
          </a:ln>
        </p:spPr>
      </p:cxnSp>
      <p:cxnSp>
        <p:nvCxnSpPr>
          <p:cNvPr id="267" name="Shape 267"/>
          <p:cNvCxnSpPr>
            <a:stCxn id="247" idx="0"/>
            <a:endCxn id="264" idx="2"/>
          </p:cNvCxnSpPr>
          <p:nvPr/>
        </p:nvCxnSpPr>
        <p:spPr>
          <a:xfrm flipH="1" rot="10800000">
            <a:off x="2364600" y="2290650"/>
            <a:ext cx="3035400" cy="899100"/>
          </a:xfrm>
          <a:prstGeom prst="straightConnector1">
            <a:avLst/>
          </a:prstGeom>
          <a:noFill/>
          <a:ln cap="flat" cmpd="sng" w="9525">
            <a:solidFill>
              <a:schemeClr val="dk2"/>
            </a:solidFill>
            <a:prstDash val="solid"/>
            <a:round/>
            <a:headEnd len="lg" w="lg" type="none"/>
            <a:tailEnd len="lg" w="lg" type="triangle"/>
          </a:ln>
        </p:spPr>
      </p:cxnSp>
      <p:cxnSp>
        <p:nvCxnSpPr>
          <p:cNvPr id="268" name="Shape 268"/>
          <p:cNvCxnSpPr>
            <a:stCxn id="249" idx="0"/>
            <a:endCxn id="264" idx="1"/>
          </p:cNvCxnSpPr>
          <p:nvPr/>
        </p:nvCxnSpPr>
        <p:spPr>
          <a:xfrm rot="10800000">
            <a:off x="6096000" y="2986650"/>
            <a:ext cx="1243800" cy="203100"/>
          </a:xfrm>
          <a:prstGeom prst="straightConnector1">
            <a:avLst/>
          </a:prstGeom>
          <a:noFill/>
          <a:ln cap="flat" cmpd="sng" w="9525">
            <a:solidFill>
              <a:schemeClr val="dk2"/>
            </a:solidFill>
            <a:prstDash val="solid"/>
            <a:round/>
            <a:headEnd len="lg" w="lg" type="none"/>
            <a:tailEnd len="lg" w="lg" type="triangle"/>
          </a:ln>
        </p:spPr>
      </p:cxnSp>
      <p:cxnSp>
        <p:nvCxnSpPr>
          <p:cNvPr id="269" name="Shape 269"/>
          <p:cNvCxnSpPr>
            <a:stCxn id="250" idx="0"/>
            <a:endCxn id="264" idx="0"/>
          </p:cNvCxnSpPr>
          <p:nvPr/>
        </p:nvCxnSpPr>
        <p:spPr>
          <a:xfrm rot="10800000">
            <a:off x="6792000" y="2290650"/>
            <a:ext cx="3035400" cy="899100"/>
          </a:xfrm>
          <a:prstGeom prst="straightConnector1">
            <a:avLst/>
          </a:prstGeom>
          <a:noFill/>
          <a:ln cap="flat" cmpd="sng" w="9525">
            <a:solidFill>
              <a:schemeClr val="dk2"/>
            </a:solidFill>
            <a:prstDash val="solid"/>
            <a:round/>
            <a:headEnd len="lg" w="lg" type="none"/>
            <a:tailEnd len="lg" w="lg" type="triangle"/>
          </a:ln>
        </p:spPr>
      </p:cxnSp>
      <p:cxnSp>
        <p:nvCxnSpPr>
          <p:cNvPr id="270" name="Shape 270"/>
          <p:cNvCxnSpPr>
            <a:stCxn id="264" idx="3"/>
            <a:endCxn id="246" idx="2"/>
          </p:cNvCxnSpPr>
          <p:nvPr/>
        </p:nvCxnSpPr>
        <p:spPr>
          <a:xfrm rot="10800000">
            <a:off x="6096000" y="1072750"/>
            <a:ext cx="0" cy="522000"/>
          </a:xfrm>
          <a:prstGeom prst="straightConnector1">
            <a:avLst/>
          </a:prstGeom>
          <a:noFill/>
          <a:ln cap="flat" cmpd="sng" w="9525">
            <a:solidFill>
              <a:schemeClr val="dk2"/>
            </a:solidFill>
            <a:prstDash val="solid"/>
            <a:round/>
            <a:headEnd len="lg" w="lg" type="none"/>
            <a:tailEnd len="lg" w="lg" type="triangle"/>
          </a:ln>
        </p:spPr>
      </p:cxnSp>
      <p:cxnSp>
        <p:nvCxnSpPr>
          <p:cNvPr id="271" name="Shape 271"/>
          <p:cNvCxnSpPr>
            <a:stCxn id="251" idx="0"/>
            <a:endCxn id="247" idx="5"/>
          </p:cNvCxnSpPr>
          <p:nvPr/>
        </p:nvCxnSpPr>
        <p:spPr>
          <a:xfrm rot="10800000">
            <a:off x="2856600" y="4377900"/>
            <a:ext cx="94800" cy="1088100"/>
          </a:xfrm>
          <a:prstGeom prst="straightConnector1">
            <a:avLst/>
          </a:prstGeom>
          <a:noFill/>
          <a:ln cap="flat" cmpd="sng" w="9525">
            <a:solidFill>
              <a:schemeClr val="dk2"/>
            </a:solidFill>
            <a:prstDash val="solid"/>
            <a:round/>
            <a:headEnd len="lg" w="lg" type="none"/>
            <a:tailEnd len="lg" w="lg" type="triangle"/>
          </a:ln>
        </p:spPr>
      </p:cxnSp>
      <p:cxnSp>
        <p:nvCxnSpPr>
          <p:cNvPr id="272" name="Shape 272"/>
          <p:cNvCxnSpPr>
            <a:stCxn id="252" idx="0"/>
            <a:endCxn id="249" idx="3"/>
          </p:cNvCxnSpPr>
          <p:nvPr/>
        </p:nvCxnSpPr>
        <p:spPr>
          <a:xfrm flipH="1" rot="10800000">
            <a:off x="4962900" y="4377900"/>
            <a:ext cx="1884900" cy="1088100"/>
          </a:xfrm>
          <a:prstGeom prst="straightConnector1">
            <a:avLst/>
          </a:prstGeom>
          <a:noFill/>
          <a:ln cap="flat" cmpd="sng" w="9525">
            <a:solidFill>
              <a:schemeClr val="dk2"/>
            </a:solidFill>
            <a:prstDash val="solid"/>
            <a:round/>
            <a:headEnd len="lg" w="lg" type="none"/>
            <a:tailEnd len="lg" w="lg" type="triangle"/>
          </a:ln>
        </p:spPr>
      </p:cxnSp>
      <p:cxnSp>
        <p:nvCxnSpPr>
          <p:cNvPr id="273" name="Shape 273"/>
          <p:cNvCxnSpPr>
            <a:stCxn id="251" idx="0"/>
            <a:endCxn id="248" idx="3"/>
          </p:cNvCxnSpPr>
          <p:nvPr/>
        </p:nvCxnSpPr>
        <p:spPr>
          <a:xfrm flipH="1" rot="10800000">
            <a:off x="2951400" y="4377900"/>
            <a:ext cx="1408800" cy="1088100"/>
          </a:xfrm>
          <a:prstGeom prst="straightConnector1">
            <a:avLst/>
          </a:prstGeom>
          <a:noFill/>
          <a:ln cap="flat" cmpd="sng" w="9525">
            <a:solidFill>
              <a:schemeClr val="dk2"/>
            </a:solidFill>
            <a:prstDash val="solid"/>
            <a:round/>
            <a:headEnd len="lg" w="lg" type="none"/>
            <a:tailEnd len="lg" w="lg" type="triangle"/>
          </a:ln>
        </p:spPr>
      </p:cxnSp>
      <p:cxnSp>
        <p:nvCxnSpPr>
          <p:cNvPr id="274" name="Shape 274"/>
          <p:cNvCxnSpPr>
            <a:stCxn id="253" idx="0"/>
            <a:endCxn id="249" idx="3"/>
          </p:cNvCxnSpPr>
          <p:nvPr/>
        </p:nvCxnSpPr>
        <p:spPr>
          <a:xfrm rot="10800000">
            <a:off x="6847800" y="4377900"/>
            <a:ext cx="126600" cy="1088100"/>
          </a:xfrm>
          <a:prstGeom prst="straightConnector1">
            <a:avLst/>
          </a:prstGeom>
          <a:noFill/>
          <a:ln cap="flat" cmpd="sng" w="9525">
            <a:solidFill>
              <a:schemeClr val="dk2"/>
            </a:solidFill>
            <a:prstDash val="solid"/>
            <a:round/>
            <a:headEnd len="lg" w="lg" type="none"/>
            <a:tailEnd len="lg" w="lg" type="triangle"/>
          </a:ln>
        </p:spPr>
      </p:cxnSp>
      <p:cxnSp>
        <p:nvCxnSpPr>
          <p:cNvPr id="275" name="Shape 275"/>
          <p:cNvCxnSpPr>
            <a:stCxn id="253" idx="0"/>
            <a:endCxn id="248" idx="5"/>
          </p:cNvCxnSpPr>
          <p:nvPr/>
        </p:nvCxnSpPr>
        <p:spPr>
          <a:xfrm rot="10800000">
            <a:off x="5344200" y="4377900"/>
            <a:ext cx="1630200" cy="1088100"/>
          </a:xfrm>
          <a:prstGeom prst="straightConnector1">
            <a:avLst/>
          </a:prstGeom>
          <a:noFill/>
          <a:ln cap="flat" cmpd="sng" w="9525">
            <a:solidFill>
              <a:schemeClr val="dk2"/>
            </a:solidFill>
            <a:prstDash val="solid"/>
            <a:round/>
            <a:headEnd len="lg" w="lg" type="none"/>
            <a:tailEnd len="lg" w="lg" type="triangle"/>
          </a:ln>
        </p:spPr>
      </p:cxnSp>
      <p:cxnSp>
        <p:nvCxnSpPr>
          <p:cNvPr id="276" name="Shape 276"/>
          <p:cNvCxnSpPr>
            <a:stCxn id="253" idx="0"/>
            <a:endCxn id="247" idx="5"/>
          </p:cNvCxnSpPr>
          <p:nvPr/>
        </p:nvCxnSpPr>
        <p:spPr>
          <a:xfrm rot="10800000">
            <a:off x="2856600" y="4377900"/>
            <a:ext cx="4117800" cy="1088100"/>
          </a:xfrm>
          <a:prstGeom prst="straightConnector1">
            <a:avLst/>
          </a:prstGeom>
          <a:noFill/>
          <a:ln cap="flat" cmpd="sng" w="9525">
            <a:solidFill>
              <a:schemeClr val="dk2"/>
            </a:solidFill>
            <a:prstDash val="solid"/>
            <a:round/>
            <a:headEnd len="lg" w="lg" type="none"/>
            <a:tailEnd len="lg" w="lg" type="triangle"/>
          </a:ln>
        </p:spPr>
      </p:cxnSp>
      <p:cxnSp>
        <p:nvCxnSpPr>
          <p:cNvPr id="277" name="Shape 277"/>
          <p:cNvCxnSpPr>
            <a:stCxn id="253" idx="0"/>
            <a:endCxn id="250" idx="3"/>
          </p:cNvCxnSpPr>
          <p:nvPr/>
        </p:nvCxnSpPr>
        <p:spPr>
          <a:xfrm flipH="1" rot="10800000">
            <a:off x="6974400" y="4377900"/>
            <a:ext cx="2361000" cy="1088100"/>
          </a:xfrm>
          <a:prstGeom prst="straightConnector1">
            <a:avLst/>
          </a:prstGeom>
          <a:noFill/>
          <a:ln cap="flat" cmpd="sng" w="9525">
            <a:solidFill>
              <a:schemeClr val="dk2"/>
            </a:solidFill>
            <a:prstDash val="solid"/>
            <a:round/>
            <a:headEnd len="lg" w="lg" type="none"/>
            <a:tailEnd len="lg" w="lg" type="triangle"/>
          </a:ln>
        </p:spPr>
      </p:cxnSp>
      <p:cxnSp>
        <p:nvCxnSpPr>
          <p:cNvPr id="278" name="Shape 278"/>
          <p:cNvCxnSpPr>
            <a:stCxn id="254" idx="0"/>
            <a:endCxn id="250" idx="3"/>
          </p:cNvCxnSpPr>
          <p:nvPr/>
        </p:nvCxnSpPr>
        <p:spPr>
          <a:xfrm flipH="1" rot="10800000">
            <a:off x="8985900" y="4377900"/>
            <a:ext cx="349500" cy="1088100"/>
          </a:xfrm>
          <a:prstGeom prst="straightConnector1">
            <a:avLst/>
          </a:prstGeom>
          <a:noFill/>
          <a:ln cap="flat" cmpd="sng" w="9525">
            <a:solidFill>
              <a:schemeClr val="dk2"/>
            </a:solidFill>
            <a:prstDash val="solid"/>
            <a:round/>
            <a:headEnd len="lg" w="lg" type="none"/>
            <a:tailEnd len="lg" w="lg" type="triangle"/>
          </a:ln>
        </p:spPr>
      </p:cxnSp>
      <p:cxnSp>
        <p:nvCxnSpPr>
          <p:cNvPr id="279" name="Shape 279"/>
          <p:cNvCxnSpPr>
            <a:stCxn id="251" idx="0"/>
            <a:endCxn id="249" idx="3"/>
          </p:cNvCxnSpPr>
          <p:nvPr/>
        </p:nvCxnSpPr>
        <p:spPr>
          <a:xfrm flipH="1" rot="10800000">
            <a:off x="2951400" y="4377900"/>
            <a:ext cx="3896400" cy="10881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ph type="title"/>
          </p:nvPr>
        </p:nvSpPr>
        <p:spPr>
          <a:xfrm>
            <a:off x="1136154" y="926619"/>
            <a:ext cx="8825700" cy="707100"/>
          </a:xfrm>
          <a:prstGeom prst="rect">
            <a:avLst/>
          </a:prstGeom>
        </p:spPr>
        <p:txBody>
          <a:bodyPr anchorCtr="0" anchor="ctr" bIns="91425" lIns="91425" rIns="91425" tIns="91425">
            <a:noAutofit/>
          </a:bodyPr>
          <a:lstStyle/>
          <a:p>
            <a:pPr lvl="0" rtl="0">
              <a:spcBef>
                <a:spcPts val="0"/>
              </a:spcBef>
              <a:buNone/>
            </a:pPr>
            <a:r>
              <a:rPr lang="en-US"/>
              <a:t>Git Log- Seattle</a:t>
            </a:r>
          </a:p>
        </p:txBody>
      </p:sp>
      <p:pic>
        <p:nvPicPr>
          <p:cNvPr id="445" name="Shape 445"/>
          <p:cNvPicPr preferRelativeResize="0"/>
          <p:nvPr/>
        </p:nvPicPr>
        <p:blipFill>
          <a:blip r:embed="rId3">
            <a:alphaModFix/>
          </a:blip>
          <a:stretch>
            <a:fillRect/>
          </a:stretch>
        </p:blipFill>
        <p:spPr>
          <a:xfrm>
            <a:off x="2159264" y="2614750"/>
            <a:ext cx="6779473" cy="4093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Zach</a:t>
            </a:r>
          </a:p>
        </p:txBody>
      </p:sp>
      <p:pic>
        <p:nvPicPr>
          <p:cNvPr descr="Milestone 2 git log.PNG" id="451" name="Shape 451"/>
          <p:cNvPicPr preferRelativeResize="0"/>
          <p:nvPr/>
        </p:nvPicPr>
        <p:blipFill>
          <a:blip r:embed="rId3">
            <a:alphaModFix/>
          </a:blip>
          <a:stretch>
            <a:fillRect/>
          </a:stretch>
        </p:blipFill>
        <p:spPr>
          <a:xfrm>
            <a:off x="1977051" y="1680774"/>
            <a:ext cx="6995900" cy="5076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5" name="Shape 455"/>
        <p:cNvGrpSpPr/>
        <p:nvPr/>
      </p:nvGrpSpPr>
      <p:grpSpPr>
        <a:xfrm>
          <a:off x="0" y="0"/>
          <a:ext cx="0" cy="0"/>
          <a:chOff x="0" y="0"/>
          <a:chExt cx="0" cy="0"/>
        </a:xfrm>
      </p:grpSpPr>
      <p:sp>
        <p:nvSpPr>
          <p:cNvPr id="456" name="Shape 456"/>
          <p:cNvSpPr txBox="1"/>
          <p:nvPr>
            <p:ph type="title"/>
          </p:nvPr>
        </p:nvSpPr>
        <p:spPr>
          <a:xfrm>
            <a:off x="1173779" y="964244"/>
            <a:ext cx="8825700" cy="707100"/>
          </a:xfrm>
          <a:prstGeom prst="rect">
            <a:avLst/>
          </a:prstGeom>
        </p:spPr>
        <p:txBody>
          <a:bodyPr anchorCtr="0" anchor="ctr" bIns="91425" lIns="91425" rIns="91425" tIns="91425">
            <a:noAutofit/>
          </a:bodyPr>
          <a:lstStyle/>
          <a:p>
            <a:pPr lvl="0" rtl="0">
              <a:spcBef>
                <a:spcPts val="0"/>
              </a:spcBef>
              <a:buNone/>
            </a:pPr>
            <a:r>
              <a:rPr lang="en-US"/>
              <a:t>Git Log- Luke</a:t>
            </a:r>
          </a:p>
        </p:txBody>
      </p:sp>
      <p:pic>
        <p:nvPicPr>
          <p:cNvPr id="457" name="Shape 457"/>
          <p:cNvPicPr preferRelativeResize="0"/>
          <p:nvPr/>
        </p:nvPicPr>
        <p:blipFill>
          <a:blip r:embed="rId3">
            <a:alphaModFix/>
          </a:blip>
          <a:stretch>
            <a:fillRect/>
          </a:stretch>
        </p:blipFill>
        <p:spPr>
          <a:xfrm>
            <a:off x="520325" y="2331449"/>
            <a:ext cx="5933124" cy="4343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sp>
        <p:nvSpPr>
          <p:cNvPr id="462" name="Shape 462"/>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Quintin (only most recent, others included in submit)</a:t>
            </a:r>
          </a:p>
        </p:txBody>
      </p:sp>
      <p:pic>
        <p:nvPicPr>
          <p:cNvPr descr="gitlogqf731413.png" id="463" name="Shape 463"/>
          <p:cNvPicPr preferRelativeResize="0"/>
          <p:nvPr/>
        </p:nvPicPr>
        <p:blipFill>
          <a:blip r:embed="rId3">
            <a:alphaModFix/>
          </a:blip>
          <a:stretch>
            <a:fillRect/>
          </a:stretch>
        </p:blipFill>
        <p:spPr>
          <a:xfrm>
            <a:off x="2600650" y="2319774"/>
            <a:ext cx="6524475" cy="4107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Kurtis</a:t>
            </a:r>
          </a:p>
        </p:txBody>
      </p:sp>
      <p:pic>
        <p:nvPicPr>
          <p:cNvPr id="469" name="Shape 469"/>
          <p:cNvPicPr preferRelativeResize="0"/>
          <p:nvPr/>
        </p:nvPicPr>
        <p:blipFill>
          <a:blip r:embed="rId3">
            <a:alphaModFix/>
          </a:blip>
          <a:stretch>
            <a:fillRect/>
          </a:stretch>
        </p:blipFill>
        <p:spPr>
          <a:xfrm>
            <a:off x="1154950" y="2384450"/>
            <a:ext cx="8382000" cy="3733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1154949" y="973676"/>
            <a:ext cx="8923800" cy="885000"/>
          </a:xfrm>
          <a:prstGeom prst="rect">
            <a:avLst/>
          </a:prstGeom>
        </p:spPr>
        <p:txBody>
          <a:bodyPr anchorCtr="0" anchor="ctr" bIns="91425" lIns="91425" rIns="91425" tIns="91425">
            <a:noAutofit/>
          </a:bodyPr>
          <a:lstStyle/>
          <a:p>
            <a:pPr lvl="0" rtl="0">
              <a:spcBef>
                <a:spcPts val="0"/>
              </a:spcBef>
              <a:buNone/>
            </a:pPr>
            <a:r>
              <a:rPr lang="en-US"/>
              <a:t>RoboCat Project</a:t>
            </a:r>
          </a:p>
        </p:txBody>
      </p:sp>
      <p:pic>
        <p:nvPicPr>
          <p:cNvPr id="475" name="Shape 475"/>
          <p:cNvPicPr preferRelativeResize="0"/>
          <p:nvPr/>
        </p:nvPicPr>
        <p:blipFill>
          <a:blip r:embed="rId3">
            <a:alphaModFix/>
          </a:blip>
          <a:stretch>
            <a:fillRect/>
          </a:stretch>
        </p:blipFill>
        <p:spPr>
          <a:xfrm>
            <a:off x="3281800" y="2787700"/>
            <a:ext cx="4572000" cy="304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a:t>
            </a:r>
          </a:p>
        </p:txBody>
      </p:sp>
      <p:sp>
        <p:nvSpPr>
          <p:cNvPr id="481" name="Shape 481"/>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Voice Recognition Demo</a:t>
            </a:r>
          </a:p>
          <a:p>
            <a:pPr indent="-228600" lvl="0" marL="457200" rtl="0">
              <a:spcBef>
                <a:spcPts val="0"/>
              </a:spcBef>
            </a:pPr>
            <a:r>
              <a:rPr lang="en-US"/>
              <a:t>Color Tracking Demo</a:t>
            </a:r>
          </a:p>
          <a:p>
            <a:pPr indent="-228600" lvl="0" marL="457200" rtl="0">
              <a:spcBef>
                <a:spcPts val="0"/>
              </a:spcBef>
            </a:pPr>
            <a:r>
              <a:rPr lang="en-US"/>
              <a:t>Battery Indicator Demo</a:t>
            </a:r>
          </a:p>
          <a:p>
            <a:pPr indent="-228600" lvl="0" marL="457200" rtl="0">
              <a:spcBef>
                <a:spcPts val="0"/>
              </a:spcBef>
            </a:pPr>
            <a:r>
              <a:rPr lang="en-US"/>
              <a:t>Facial Tracking Demo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Release Process</a:t>
            </a:r>
          </a:p>
        </p:txBody>
      </p:sp>
      <p:sp>
        <p:nvSpPr>
          <p:cNvPr id="285" name="Shape 285"/>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lang="en-US" sz="2400"/>
              <a:t>From beginning to end:</a:t>
            </a:r>
          </a:p>
          <a:p>
            <a:pPr lvl="1" marR="0" rtl="0" algn="l">
              <a:spcBef>
                <a:spcPts val="0"/>
              </a:spcBef>
              <a:spcAft>
                <a:spcPts val="0"/>
              </a:spcAft>
              <a:buSzPct val="100000"/>
            </a:pPr>
            <a:r>
              <a:rPr lang="en-US" sz="2400"/>
              <a:t>A developer will clone a branch of the repo</a:t>
            </a:r>
          </a:p>
          <a:p>
            <a:pPr lvl="1" marR="0" rtl="0" algn="l">
              <a:spcBef>
                <a:spcPts val="0"/>
              </a:spcBef>
              <a:spcAft>
                <a:spcPts val="0"/>
              </a:spcAft>
              <a:buSzPct val="100000"/>
            </a:pPr>
            <a:r>
              <a:rPr lang="en-US" sz="2400"/>
              <a:t>Make improvements to the functionality of the cat</a:t>
            </a:r>
          </a:p>
          <a:p>
            <a:pPr lvl="1" marR="0" rtl="0" algn="l">
              <a:spcBef>
                <a:spcPts val="0"/>
              </a:spcBef>
              <a:spcAft>
                <a:spcPts val="0"/>
              </a:spcAft>
              <a:buSzPct val="100000"/>
            </a:pPr>
            <a:r>
              <a:rPr lang="en-US" sz="2400"/>
              <a:t>Test branch code on the RoboCat</a:t>
            </a:r>
          </a:p>
          <a:p>
            <a:pPr lvl="1" marR="0" rtl="0" algn="l">
              <a:spcBef>
                <a:spcPts val="0"/>
              </a:spcBef>
              <a:spcAft>
                <a:spcPts val="0"/>
              </a:spcAft>
              <a:buSzPct val="100000"/>
            </a:pPr>
            <a:r>
              <a:rPr lang="en-US" sz="2400"/>
              <a:t>Merge branch with master upon successful test</a:t>
            </a:r>
          </a:p>
          <a:p>
            <a:pPr lvl="1" marR="0" rtl="0" algn="l">
              <a:spcBef>
                <a:spcPts val="0"/>
              </a:spcBef>
              <a:spcAft>
                <a:spcPts val="0"/>
              </a:spcAft>
              <a:buSzPct val="100000"/>
            </a:pPr>
            <a:r>
              <a:rPr lang="en-US" sz="2400"/>
              <a:t>At each milestone, mark a release on github. Develop apk and upload to Google Play Store</a:t>
            </a:r>
          </a:p>
          <a:p>
            <a:pPr lvl="2" marR="0" rtl="0" algn="l">
              <a:spcBef>
                <a:spcPts val="0"/>
              </a:spcBef>
              <a:spcAft>
                <a:spcPts val="0"/>
              </a:spcAft>
              <a:buSzPct val="100000"/>
            </a:pPr>
            <a:r>
              <a:rPr lang="en-US" sz="2400"/>
              <a:t>Not uploaded to store right now. We need the account info</a:t>
            </a:r>
          </a:p>
          <a:p>
            <a:pPr indent="0" lvl="0" marL="0" marR="0" rtl="0" algn="l">
              <a:lnSpc>
                <a:spcPct val="100000"/>
              </a:lnSpc>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Bug Reporting Channel</a:t>
            </a:r>
          </a:p>
        </p:txBody>
      </p:sp>
      <p:sp>
        <p:nvSpPr>
          <p:cNvPr id="291" name="Shape 291"/>
          <p:cNvSpPr txBox="1"/>
          <p:nvPr>
            <p:ph idx="1" type="body"/>
          </p:nvPr>
        </p:nvSpPr>
        <p:spPr>
          <a:xfrm>
            <a:off x="1154954" y="2589000"/>
            <a:ext cx="8825700" cy="3416400"/>
          </a:xfrm>
          <a:prstGeom prst="rect">
            <a:avLst/>
          </a:prstGeom>
        </p:spPr>
        <p:txBody>
          <a:bodyPr anchorCtr="0" anchor="t" bIns="91425" lIns="91425" rIns="91425" tIns="91425">
            <a:noAutofit/>
          </a:bodyPr>
          <a:lstStyle/>
          <a:p>
            <a:pPr indent="-228600" lvl="0" marL="457200">
              <a:spcBef>
                <a:spcPts val="0"/>
              </a:spcBef>
            </a:pPr>
            <a:r>
              <a:rPr lang="en-US"/>
              <a:t>All done via github issues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Alternative Technologies</a:t>
            </a:r>
          </a:p>
        </p:txBody>
      </p:sp>
      <p:sp>
        <p:nvSpPr>
          <p:cNvPr id="297" name="Shape 297"/>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Google Play services (Vision)</a:t>
            </a:r>
          </a:p>
          <a:p>
            <a:pPr indent="-228600" lvl="1" marL="914400" rtl="0">
              <a:spcBef>
                <a:spcPts val="0"/>
              </a:spcBef>
            </a:pPr>
            <a:r>
              <a:rPr lang="en-US"/>
              <a:t>this was used in lieu of openCV. It’s simpler, better supported, and more maintainable</a:t>
            </a:r>
          </a:p>
          <a:p>
            <a:pPr indent="-228600" lvl="1" marL="914400" rtl="0">
              <a:spcBef>
                <a:spcPts val="0"/>
              </a:spcBef>
            </a:pPr>
            <a:r>
              <a:rPr lang="en-US"/>
              <a:t>Used for face tracking and Color Tracking</a:t>
            </a:r>
          </a:p>
          <a:p>
            <a:pPr indent="-228600" lvl="0" marL="457200" rtl="0">
              <a:spcBef>
                <a:spcPts val="0"/>
              </a:spcBef>
            </a:pPr>
            <a:r>
              <a:rPr lang="en-US"/>
              <a:t>PhotoSphinx</a:t>
            </a:r>
          </a:p>
          <a:p>
            <a:pPr indent="-228600" lvl="1" marL="914400">
              <a:spcBef>
                <a:spcPts val="0"/>
              </a:spcBef>
            </a:pPr>
            <a:r>
              <a:rPr lang="en-US"/>
              <a:t>used in addition to google API for speech. Continuous listening is not possible with only Google’s API</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Build </a:t>
            </a:r>
            <a:r>
              <a:rPr lang="en-US"/>
              <a:t>2- What’s new?</a:t>
            </a:r>
          </a:p>
        </p:txBody>
      </p:sp>
      <p:pic>
        <p:nvPicPr>
          <p:cNvPr id="303" name="Shape 303"/>
          <p:cNvPicPr preferRelativeResize="0"/>
          <p:nvPr/>
        </p:nvPicPr>
        <p:blipFill>
          <a:blip r:embed="rId3">
            <a:alphaModFix/>
          </a:blip>
          <a:stretch>
            <a:fillRect/>
          </a:stretch>
        </p:blipFill>
        <p:spPr>
          <a:xfrm>
            <a:off x="2246599" y="1843000"/>
            <a:ext cx="2583224" cy="4592423"/>
          </a:xfrm>
          <a:prstGeom prst="rect">
            <a:avLst/>
          </a:prstGeom>
          <a:noFill/>
          <a:ln>
            <a:noFill/>
          </a:ln>
        </p:spPr>
      </p:pic>
      <p:pic>
        <p:nvPicPr>
          <p:cNvPr id="304" name="Shape 304"/>
          <p:cNvPicPr preferRelativeResize="0"/>
          <p:nvPr/>
        </p:nvPicPr>
        <p:blipFill>
          <a:blip r:embed="rId4">
            <a:alphaModFix/>
          </a:blip>
          <a:stretch>
            <a:fillRect/>
          </a:stretch>
        </p:blipFill>
        <p:spPr>
          <a:xfrm>
            <a:off x="6252249" y="1842995"/>
            <a:ext cx="2583224" cy="45924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Milestones</a:t>
            </a:r>
          </a:p>
        </p:txBody>
      </p:sp>
      <p:sp>
        <p:nvSpPr>
          <p:cNvPr id="310" name="Shape 31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51790" lvl="0" marL="457200" rtl="0">
              <a:spcBef>
                <a:spcPts val="0"/>
              </a:spcBef>
              <a:buSzPct val="84347"/>
            </a:pPr>
            <a:r>
              <a:rPr lang="en-US" sz="2300"/>
              <a:t>Our team was given 3 major goals for improvements to the RoboCat:</a:t>
            </a:r>
          </a:p>
          <a:p>
            <a:pPr indent="-341630" lvl="1" marL="914400" rtl="0">
              <a:spcBef>
                <a:spcPts val="0"/>
              </a:spcBef>
              <a:buSzPct val="84761"/>
            </a:pPr>
            <a:r>
              <a:rPr lang="en-US" sz="2100"/>
              <a:t>Active Speech Recognition</a:t>
            </a:r>
          </a:p>
          <a:p>
            <a:pPr indent="-341630" lvl="1" marL="914400" rtl="0">
              <a:spcBef>
                <a:spcPts val="0"/>
              </a:spcBef>
              <a:buSzPct val="84761"/>
            </a:pPr>
            <a:r>
              <a:rPr lang="en-US" sz="2100"/>
              <a:t>Facial Recognition and Tracking</a:t>
            </a:r>
          </a:p>
          <a:p>
            <a:pPr indent="-341630" lvl="1" marL="914400" rtl="0">
              <a:spcBef>
                <a:spcPts val="0"/>
              </a:spcBef>
              <a:buSzPct val="84761"/>
            </a:pPr>
            <a:r>
              <a:rPr lang="en-US" sz="2100"/>
              <a:t>Environmental Mapping</a:t>
            </a:r>
          </a:p>
          <a:p>
            <a:pPr indent="-351790" lvl="0" marL="457200" rtl="0">
              <a:spcBef>
                <a:spcPts val="0"/>
              </a:spcBef>
              <a:buSzPct val="84347"/>
            </a:pPr>
            <a:r>
              <a:rPr lang="en-US" sz="2300"/>
              <a:t>Initially, our plan was to split into 3 groups of 2 so that we could address these project requirements, with each team of 2 having sub-milestones at each group milestone.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1154954" y="9215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lang="en-US"/>
              <a:t>Original</a:t>
            </a:r>
            <a:r>
              <a:rPr b="0" i="0" lang="en-US" sz="3600" u="none" cap="none" strike="noStrike">
                <a:solidFill>
                  <a:schemeClr val="lt2"/>
                </a:solidFill>
                <a:latin typeface="Questrial"/>
                <a:ea typeface="Questrial"/>
                <a:cs typeface="Questrial"/>
                <a:sym typeface="Questrial"/>
              </a:rPr>
              <a:t> Milestone</a:t>
            </a:r>
            <a:r>
              <a:rPr lang="en-US"/>
              <a:t> 1 (From Sprint 1)</a:t>
            </a:r>
          </a:p>
        </p:txBody>
      </p:sp>
      <p:sp>
        <p:nvSpPr>
          <p:cNvPr id="316" name="Shape 316"/>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65760" lvl="0" marL="342900" marR="0" rtl="0" algn="l">
              <a:spcBef>
                <a:spcPts val="1000"/>
              </a:spcBef>
              <a:spcAft>
                <a:spcPts val="0"/>
              </a:spcAft>
              <a:buClr>
                <a:schemeClr val="accent1"/>
              </a:buClr>
              <a:buSzPct val="100000"/>
              <a:buFont typeface="Noto Sans Symbols"/>
              <a:buChar char="▶"/>
            </a:pPr>
            <a:r>
              <a:rPr lang="en-US"/>
              <a:t>Group</a:t>
            </a:r>
          </a:p>
          <a:p>
            <a:pPr lvl="1" marR="0" rtl="0" algn="l">
              <a:spcBef>
                <a:spcPts val="1000"/>
              </a:spcBef>
              <a:spcAft>
                <a:spcPts val="0"/>
              </a:spcAft>
              <a:buSzPct val="100000"/>
            </a:pPr>
            <a:r>
              <a:rPr lang="en-US" sz="1800"/>
              <a:t>Debug app to the point that it will compile and run on android devices</a:t>
            </a:r>
          </a:p>
          <a:p>
            <a:pPr lvl="1" marR="0" rtl="0" algn="l">
              <a:spcBef>
                <a:spcPts val="1000"/>
              </a:spcBef>
              <a:spcAft>
                <a:spcPts val="0"/>
              </a:spcAft>
              <a:buSzPct val="100000"/>
            </a:pPr>
            <a:r>
              <a:rPr lang="en-US" sz="1800"/>
              <a:t>Perform a test of the current functions of the Robocat</a:t>
            </a:r>
          </a:p>
          <a:p>
            <a:pPr lvl="1" marR="0" rtl="0" algn="l">
              <a:spcBef>
                <a:spcPts val="1000"/>
              </a:spcBef>
              <a:spcAft>
                <a:spcPts val="0"/>
              </a:spcAft>
              <a:buSzPct val="100000"/>
            </a:pPr>
            <a:r>
              <a:rPr lang="en-US" sz="1800"/>
              <a:t>Document and Organize Git repository</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